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98"/>
  </p:notesMasterIdLst>
  <p:sldIdLst>
    <p:sldId id="356" r:id="rId2"/>
    <p:sldId id="357" r:id="rId3"/>
    <p:sldId id="257" r:id="rId4"/>
    <p:sldId id="392" r:id="rId5"/>
    <p:sldId id="393" r:id="rId6"/>
    <p:sldId id="394" r:id="rId7"/>
    <p:sldId id="397" r:id="rId8"/>
    <p:sldId id="398" r:id="rId9"/>
    <p:sldId id="399" r:id="rId10"/>
    <p:sldId id="632" r:id="rId11"/>
    <p:sldId id="400" r:id="rId12"/>
    <p:sldId id="401" r:id="rId13"/>
    <p:sldId id="402" r:id="rId14"/>
    <p:sldId id="403" r:id="rId15"/>
    <p:sldId id="404" r:id="rId16"/>
    <p:sldId id="405" r:id="rId17"/>
    <p:sldId id="406" r:id="rId18"/>
    <p:sldId id="407" r:id="rId19"/>
    <p:sldId id="408" r:id="rId20"/>
    <p:sldId id="409" r:id="rId21"/>
    <p:sldId id="410" r:id="rId22"/>
    <p:sldId id="634" r:id="rId23"/>
    <p:sldId id="411" r:id="rId24"/>
    <p:sldId id="412" r:id="rId25"/>
    <p:sldId id="413" r:id="rId26"/>
    <p:sldId id="414" r:id="rId27"/>
    <p:sldId id="415" r:id="rId28"/>
    <p:sldId id="416" r:id="rId29"/>
    <p:sldId id="417" r:id="rId30"/>
    <p:sldId id="418" r:id="rId31"/>
    <p:sldId id="419" r:id="rId32"/>
    <p:sldId id="420" r:id="rId33"/>
    <p:sldId id="421" r:id="rId34"/>
    <p:sldId id="422" r:id="rId35"/>
    <p:sldId id="423" r:id="rId36"/>
    <p:sldId id="424" r:id="rId37"/>
    <p:sldId id="635" r:id="rId38"/>
    <p:sldId id="425" r:id="rId39"/>
    <p:sldId id="426" r:id="rId40"/>
    <p:sldId id="427" r:id="rId41"/>
    <p:sldId id="636" r:id="rId42"/>
    <p:sldId id="637" r:id="rId43"/>
    <p:sldId id="638" r:id="rId44"/>
    <p:sldId id="639" r:id="rId45"/>
    <p:sldId id="471" r:id="rId46"/>
    <p:sldId id="472" r:id="rId47"/>
    <p:sldId id="434" r:id="rId48"/>
    <p:sldId id="631" r:id="rId49"/>
    <p:sldId id="683" r:id="rId50"/>
    <p:sldId id="684" r:id="rId51"/>
    <p:sldId id="685" r:id="rId52"/>
    <p:sldId id="435" r:id="rId53"/>
    <p:sldId id="686" r:id="rId54"/>
    <p:sldId id="436" r:id="rId55"/>
    <p:sldId id="469" r:id="rId56"/>
    <p:sldId id="640" r:id="rId57"/>
    <p:sldId id="438" r:id="rId58"/>
    <p:sldId id="439" r:id="rId59"/>
    <p:sldId id="470" r:id="rId60"/>
    <p:sldId id="440" r:id="rId61"/>
    <p:sldId id="441" r:id="rId62"/>
    <p:sldId id="442" r:id="rId63"/>
    <p:sldId id="473" r:id="rId64"/>
    <p:sldId id="474" r:id="rId65"/>
    <p:sldId id="475" r:id="rId66"/>
    <p:sldId id="443" r:id="rId67"/>
    <p:sldId id="476" r:id="rId68"/>
    <p:sldId id="444" r:id="rId69"/>
    <p:sldId id="445" r:id="rId70"/>
    <p:sldId id="477" r:id="rId71"/>
    <p:sldId id="446" r:id="rId72"/>
    <p:sldId id="478" r:id="rId73"/>
    <p:sldId id="447" r:id="rId74"/>
    <p:sldId id="448" r:id="rId75"/>
    <p:sldId id="449" r:id="rId76"/>
    <p:sldId id="479" r:id="rId77"/>
    <p:sldId id="450" r:id="rId78"/>
    <p:sldId id="451" r:id="rId79"/>
    <p:sldId id="495" r:id="rId80"/>
    <p:sldId id="481" r:id="rId81"/>
    <p:sldId id="452" r:id="rId82"/>
    <p:sldId id="453" r:id="rId83"/>
    <p:sldId id="454" r:id="rId84"/>
    <p:sldId id="455" r:id="rId85"/>
    <p:sldId id="456" r:id="rId86"/>
    <p:sldId id="488" r:id="rId87"/>
    <p:sldId id="489" r:id="rId88"/>
    <p:sldId id="490" r:id="rId89"/>
    <p:sldId id="491" r:id="rId90"/>
    <p:sldId id="492" r:id="rId91"/>
    <p:sldId id="493" r:id="rId92"/>
    <p:sldId id="494" r:id="rId93"/>
    <p:sldId id="542" r:id="rId94"/>
    <p:sldId id="541" r:id="rId95"/>
    <p:sldId id="543" r:id="rId96"/>
    <p:sldId id="544" r:id="rId97"/>
    <p:sldId id="545" r:id="rId98"/>
    <p:sldId id="546" r:id="rId99"/>
    <p:sldId id="547" r:id="rId100"/>
    <p:sldId id="548" r:id="rId101"/>
    <p:sldId id="549" r:id="rId102"/>
    <p:sldId id="550" r:id="rId103"/>
    <p:sldId id="551" r:id="rId104"/>
    <p:sldId id="552" r:id="rId105"/>
    <p:sldId id="553" r:id="rId106"/>
    <p:sldId id="540" r:id="rId107"/>
    <p:sldId id="641" r:id="rId108"/>
    <p:sldId id="691" r:id="rId109"/>
    <p:sldId id="688" r:id="rId110"/>
    <p:sldId id="687" r:id="rId111"/>
    <p:sldId id="690" r:id="rId112"/>
    <p:sldId id="570" r:id="rId113"/>
    <p:sldId id="568" r:id="rId114"/>
    <p:sldId id="558" r:id="rId115"/>
    <p:sldId id="559" r:id="rId116"/>
    <p:sldId id="560" r:id="rId117"/>
    <p:sldId id="643" r:id="rId118"/>
    <p:sldId id="561" r:id="rId119"/>
    <p:sldId id="562" r:id="rId120"/>
    <p:sldId id="563" r:id="rId121"/>
    <p:sldId id="564" r:id="rId122"/>
    <p:sldId id="565" r:id="rId123"/>
    <p:sldId id="566" r:id="rId124"/>
    <p:sldId id="692" r:id="rId125"/>
    <p:sldId id="458" r:id="rId126"/>
    <p:sldId id="574" r:id="rId127"/>
    <p:sldId id="575" r:id="rId128"/>
    <p:sldId id="576" r:id="rId129"/>
    <p:sldId id="577" r:id="rId130"/>
    <p:sldId id="578" r:id="rId131"/>
    <p:sldId id="579" r:id="rId132"/>
    <p:sldId id="580" r:id="rId133"/>
    <p:sldId id="581" r:id="rId134"/>
    <p:sldId id="582" r:id="rId135"/>
    <p:sldId id="583" r:id="rId136"/>
    <p:sldId id="681" r:id="rId137"/>
    <p:sldId id="645" r:id="rId138"/>
    <p:sldId id="646" r:id="rId139"/>
    <p:sldId id="647" r:id="rId140"/>
    <p:sldId id="652" r:id="rId141"/>
    <p:sldId id="653" r:id="rId142"/>
    <p:sldId id="654" r:id="rId143"/>
    <p:sldId id="655" r:id="rId144"/>
    <p:sldId id="656" r:id="rId145"/>
    <p:sldId id="657" r:id="rId146"/>
    <p:sldId id="658" r:id="rId147"/>
    <p:sldId id="659" r:id="rId148"/>
    <p:sldId id="660" r:id="rId149"/>
    <p:sldId id="680" r:id="rId150"/>
    <p:sldId id="693" r:id="rId151"/>
    <p:sldId id="694" r:id="rId152"/>
    <p:sldId id="695" r:id="rId153"/>
    <p:sldId id="696" r:id="rId154"/>
    <p:sldId id="697" r:id="rId155"/>
    <p:sldId id="591" r:id="rId156"/>
    <p:sldId id="698" r:id="rId157"/>
    <p:sldId id="592" r:id="rId158"/>
    <p:sldId id="593" r:id="rId159"/>
    <p:sldId id="594" r:id="rId160"/>
    <p:sldId id="595" r:id="rId161"/>
    <p:sldId id="607" r:id="rId162"/>
    <p:sldId id="608" r:id="rId163"/>
    <p:sldId id="596" r:id="rId164"/>
    <p:sldId id="597" r:id="rId165"/>
    <p:sldId id="598" r:id="rId166"/>
    <p:sldId id="599" r:id="rId167"/>
    <p:sldId id="600" r:id="rId168"/>
    <p:sldId id="601" r:id="rId169"/>
    <p:sldId id="602" r:id="rId170"/>
    <p:sldId id="603" r:id="rId171"/>
    <p:sldId id="604" r:id="rId172"/>
    <p:sldId id="605" r:id="rId173"/>
    <p:sldId id="606" r:id="rId174"/>
    <p:sldId id="584" r:id="rId175"/>
    <p:sldId id="464" r:id="rId176"/>
    <p:sldId id="465" r:id="rId177"/>
    <p:sldId id="609" r:id="rId178"/>
    <p:sldId id="661" r:id="rId179"/>
    <p:sldId id="662" r:id="rId180"/>
    <p:sldId id="663" r:id="rId181"/>
    <p:sldId id="664" r:id="rId182"/>
    <p:sldId id="665" r:id="rId183"/>
    <p:sldId id="666" r:id="rId184"/>
    <p:sldId id="667" r:id="rId185"/>
    <p:sldId id="668" r:id="rId186"/>
    <p:sldId id="669" r:id="rId187"/>
    <p:sldId id="670" r:id="rId188"/>
    <p:sldId id="671" r:id="rId189"/>
    <p:sldId id="672" r:id="rId190"/>
    <p:sldId id="673" r:id="rId191"/>
    <p:sldId id="674" r:id="rId192"/>
    <p:sldId id="675" r:id="rId193"/>
    <p:sldId id="676" r:id="rId194"/>
    <p:sldId id="677" r:id="rId195"/>
    <p:sldId id="678" r:id="rId196"/>
    <p:sldId id="679"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64" autoAdjust="0"/>
  </p:normalViewPr>
  <p:slideViewPr>
    <p:cSldViewPr snapToGrid="0">
      <p:cViewPr varScale="1">
        <p:scale>
          <a:sx n="48" d="100"/>
          <a:sy n="48" d="100"/>
        </p:scale>
        <p:origin x="15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3BA1-98C7-4FB8-AD3C-B0CA83A5E6B9}" type="datetimeFigureOut">
              <a:rPr lang="en-US" smtClean="0"/>
              <a:t>2021-08-25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B8B3C-8518-407A-B892-7BACBEC510BF}" type="slidenum">
              <a:rPr lang="en-US" smtClean="0"/>
              <a:t>‹#›</a:t>
            </a:fld>
            <a:endParaRPr lang="en-US"/>
          </a:p>
        </p:txBody>
      </p:sp>
    </p:spTree>
    <p:extLst>
      <p:ext uri="{BB962C8B-B14F-4D97-AF65-F5344CB8AC3E}">
        <p14:creationId xmlns:p14="http://schemas.microsoft.com/office/powerpoint/2010/main" val="445628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it.ly/quaesita_popwro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it.ly/quaesita_covi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it.ly/quaesita_confirma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calculator.net/permutation-and-combination-calculator.html?cnv=200&amp;crv=7&amp;x=73&amp;y=20"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it.ly/quaesita_datatype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bit.ly/quaesita_datatype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panix.com/~murphy/bday.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panix.com/~murphy/bday.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bit.ly/quaesita_datatype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bit.ly/quaesita_vocab" TargetMode="External"/><Relationship Id="rId2" Type="http://schemas.openxmlformats.org/officeDocument/2006/relationships/slide" Target="../slides/slide114.xml"/><Relationship Id="rId1" Type="http://schemas.openxmlformats.org/officeDocument/2006/relationships/notesMaster" Target="../notesMasters/notesMaster1.xml"/><Relationship Id="rId6" Type="http://schemas.openxmlformats.org/officeDocument/2006/relationships/hyperlink" Target="https://bit.ly/distplushies" TargetMode="External"/><Relationship Id="rId5" Type="http://schemas.openxmlformats.org/officeDocument/2006/relationships/hyperlink" Target="http://bit.ly/quaesita_saddest" TargetMode="External"/><Relationship Id="rId4" Type="http://schemas.openxmlformats.org/officeDocument/2006/relationships/hyperlink" Target="https://en.wikipedia.org/wiki/Empirical_distribution_function" TargetMode="Externa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en.wikipedia.org/wiki/Empirical_distribution_function"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bit.ly/quaesita_vocab" TargetMode="External"/><Relationship Id="rId5" Type="http://schemas.openxmlformats.org/officeDocument/2006/relationships/hyperlink" Target="http://bit.ly/quaesita_bday" TargetMode="External"/><Relationship Id="rId4" Type="http://schemas.openxmlformats.org/officeDocument/2006/relationships/hyperlink" Target="http://bit.ly/quaesita_popwrong"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118.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3097786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that case, your sample isn’t </a:t>
            </a:r>
            <a:r>
              <a:rPr lang="en-US" sz="1200" b="0" i="1" kern="1200" dirty="0" smtClean="0">
                <a:solidFill>
                  <a:schemeClr val="tx1"/>
                </a:solidFill>
                <a:effectLst/>
                <a:latin typeface="+mn-lt"/>
                <a:ea typeface="+mn-ea"/>
                <a:cs typeface="+mn-cs"/>
              </a:rPr>
              <a:t>representative </a:t>
            </a:r>
            <a:r>
              <a:rPr lang="en-US" sz="1200" b="0" i="0" kern="1200" dirty="0" smtClean="0">
                <a:solidFill>
                  <a:schemeClr val="tx1"/>
                </a:solidFill>
                <a:effectLst/>
                <a:latin typeface="+mn-lt"/>
                <a:ea typeface="+mn-ea"/>
                <a:cs typeface="+mn-cs"/>
              </a:rPr>
              <a:t>of your population… which makes your conclusions untrustworthy.</a:t>
            </a:r>
          </a:p>
          <a:p>
            <a:r>
              <a:rPr lang="en-US" sz="1200" b="0" i="0" kern="1200" dirty="0" smtClean="0">
                <a:solidFill>
                  <a:schemeClr val="tx1"/>
                </a:solidFill>
                <a:effectLst/>
                <a:latin typeface="+mn-lt"/>
                <a:ea typeface="+mn-ea"/>
                <a:cs typeface="+mn-cs"/>
              </a:rPr>
              <a:t>If your </a:t>
            </a:r>
            <a:r>
              <a:rPr lang="en-US" sz="1200" b="0" i="0" u="sng" kern="1200" dirty="0" smtClean="0">
                <a:solidFill>
                  <a:schemeClr val="tx1"/>
                </a:solidFill>
                <a:effectLst/>
                <a:latin typeface="+mn-lt"/>
                <a:ea typeface="+mn-ea"/>
                <a:cs typeface="+mn-cs"/>
                <a:hlinkClick r:id="rId3"/>
              </a:rPr>
              <a:t>population of interest</a:t>
            </a:r>
            <a:r>
              <a:rPr lang="en-US" sz="1200" b="0" i="0" kern="1200" dirty="0" smtClean="0">
                <a:solidFill>
                  <a:schemeClr val="tx1"/>
                </a:solidFill>
                <a:effectLst/>
                <a:latin typeface="+mn-lt"/>
                <a:ea typeface="+mn-ea"/>
                <a:cs typeface="+mn-cs"/>
              </a:rPr>
              <a:t> is </a:t>
            </a:r>
            <a:r>
              <a:rPr lang="en-US" sz="1200" b="0" i="1" kern="1200" dirty="0" smtClean="0">
                <a:solidFill>
                  <a:schemeClr val="tx1"/>
                </a:solidFill>
                <a:effectLst/>
                <a:latin typeface="+mn-lt"/>
                <a:ea typeface="+mn-ea"/>
                <a:cs typeface="+mn-cs"/>
              </a:rPr>
              <a:t>all </a:t>
            </a:r>
            <a:r>
              <a:rPr lang="en-US" sz="1200" b="0" i="0" kern="1200" dirty="0" smtClean="0">
                <a:solidFill>
                  <a:schemeClr val="tx1"/>
                </a:solidFill>
                <a:effectLst/>
                <a:latin typeface="+mn-lt"/>
                <a:ea typeface="+mn-ea"/>
                <a:cs typeface="+mn-cs"/>
              </a:rPr>
              <a:t>New York City residents, then you don’t have a </a:t>
            </a:r>
            <a:r>
              <a:rPr lang="en-US" sz="1200" b="0" i="0" u="sng" kern="1200" dirty="0" smtClean="0">
                <a:solidFill>
                  <a:schemeClr val="tx1"/>
                </a:solidFill>
                <a:effectLst/>
                <a:latin typeface="+mn-lt"/>
                <a:ea typeface="+mn-ea"/>
                <a:cs typeface="+mn-cs"/>
                <a:hlinkClick r:id="rId4"/>
              </a:rPr>
              <a:t>random sample</a:t>
            </a:r>
            <a:r>
              <a:rPr lang="en-US" sz="1200" b="0" i="0" kern="1200" dirty="0" smtClean="0">
                <a:solidFill>
                  <a:schemeClr val="tx1"/>
                </a:solidFill>
                <a:effectLst/>
                <a:latin typeface="+mn-lt"/>
                <a:ea typeface="+mn-ea"/>
                <a:cs typeface="+mn-cs"/>
              </a:rPr>
              <a:t> (SRS) unless </a:t>
            </a:r>
            <a:r>
              <a:rPr lang="en-US" sz="1200" b="0" i="1" kern="1200" dirty="0" smtClean="0">
                <a:solidFill>
                  <a:schemeClr val="tx1"/>
                </a:solidFill>
                <a:effectLst/>
                <a:latin typeface="+mn-lt"/>
                <a:ea typeface="+mn-ea"/>
                <a:cs typeface="+mn-cs"/>
              </a:rPr>
              <a:t>every</a:t>
            </a:r>
            <a:r>
              <a:rPr lang="en-US" sz="1200" b="0" i="0" kern="1200" dirty="0" smtClean="0">
                <a:solidFill>
                  <a:schemeClr val="tx1"/>
                </a:solidFill>
                <a:effectLst/>
                <a:latin typeface="+mn-lt"/>
                <a:ea typeface="+mn-ea"/>
                <a:cs typeface="+mn-cs"/>
              </a:rPr>
              <a:t> single New York City resident has equal probability of being included. Is that requirement met by the NY antibody study? Definitely not.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15</a:t>
            </a:fld>
            <a:endParaRPr lang="en-US"/>
          </a:p>
        </p:txBody>
      </p:sp>
    </p:spTree>
    <p:extLst>
      <p:ext uri="{BB962C8B-B14F-4D97-AF65-F5344CB8AC3E}">
        <p14:creationId xmlns:p14="http://schemas.microsoft.com/office/powerpoint/2010/main" val="15080735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A is an event, then the marginal probability is the probability of that event occurring, P(A). </a:t>
            </a:r>
            <a:r>
              <a:rPr lang="en-US" sz="1200" b="0" i="1" kern="1200" dirty="0" smtClean="0">
                <a:solidFill>
                  <a:schemeClr val="tx1"/>
                </a:solidFill>
                <a:effectLst/>
                <a:latin typeface="+mn-lt"/>
                <a:ea typeface="+mn-ea"/>
                <a:cs typeface="+mn-cs"/>
              </a:rPr>
              <a:t>Example: Assuming that we have a pack of traditional playing cards, an example of a marginal probability would be the probability that a card drawn from a pack is red: P(red) = 0.5.</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probability of the intersection of two or more events. If A and B are two events then the joint probability of the two events is written as P(A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 </a:t>
            </a:r>
            <a:r>
              <a:rPr lang="en-US" sz="1200" b="0" i="1" kern="1200" dirty="0" smtClean="0">
                <a:solidFill>
                  <a:schemeClr val="tx1"/>
                </a:solidFill>
                <a:effectLst/>
                <a:latin typeface="+mn-lt"/>
                <a:ea typeface="+mn-ea"/>
                <a:cs typeface="+mn-cs"/>
              </a:rPr>
              <a:t>Example: the probability that a card drawn from a pack is red and has the value 4 is P(red and 4) = 2/52 = 1/26.</a:t>
            </a:r>
          </a:p>
          <a:p>
            <a:endParaRPr lang="en-US" sz="1200" b="0" i="1"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Conditional Probability:</a:t>
            </a:r>
            <a:r>
              <a:rPr lang="en-US" sz="1200" b="0" i="0" kern="1200" dirty="0" smtClean="0">
                <a:solidFill>
                  <a:schemeClr val="tx1"/>
                </a:solidFill>
                <a:effectLst/>
                <a:latin typeface="+mn-lt"/>
                <a:ea typeface="+mn-ea"/>
                <a:cs typeface="+mn-cs"/>
              </a:rPr>
              <a:t> The conditional probability is the probability that some event(s) occur given that we know other events have already occurred</a:t>
            </a:r>
          </a:p>
          <a:p>
            <a:r>
              <a:rPr lang="en-US" sz="1200" b="0" i="1" kern="1200" dirty="0" smtClean="0">
                <a:solidFill>
                  <a:schemeClr val="tx1"/>
                </a:solidFill>
                <a:effectLst/>
                <a:latin typeface="+mn-lt"/>
                <a:ea typeface="+mn-ea"/>
                <a:cs typeface="+mn-cs"/>
              </a:rPr>
              <a:t>Example: the probability that a card is a four given that we have drawn a red card is P(4|red) = 2/26 = 1/13. (There are 52 cards in the pack, 26 are red and 26 are black.</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137</a:t>
            </a:fld>
            <a:endParaRPr lang="en-US"/>
          </a:p>
        </p:txBody>
      </p:sp>
    </p:spTree>
    <p:extLst>
      <p:ext uri="{BB962C8B-B14F-4D97-AF65-F5344CB8AC3E}">
        <p14:creationId xmlns:p14="http://schemas.microsoft.com/office/powerpoint/2010/main" val="30679911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140</a:t>
            </a:fld>
            <a:endParaRPr lang="en-US"/>
          </a:p>
        </p:txBody>
      </p:sp>
    </p:spTree>
    <p:extLst>
      <p:ext uri="{BB962C8B-B14F-4D97-AF65-F5344CB8AC3E}">
        <p14:creationId xmlns:p14="http://schemas.microsoft.com/office/powerpoint/2010/main" val="22428265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We know that event A is tossing a coin and B is rolling a die. So P(A|B) term asks “</a:t>
            </a:r>
            <a:r>
              <a:rPr lang="en-US" sz="1200" b="0" i="1" kern="1200" dirty="0" smtClean="0">
                <a:solidFill>
                  <a:schemeClr val="tx1"/>
                </a:solidFill>
                <a:effectLst/>
                <a:latin typeface="+mn-lt"/>
                <a:ea typeface="+mn-ea"/>
                <a:cs typeface="+mn-cs"/>
              </a:rPr>
              <a:t>what is the probability of the coin landing on heads given that I’ve rolled a 6 on the die?”</a:t>
            </a:r>
            <a:r>
              <a:rPr lang="en-US" sz="1200" b="0" i="0" kern="1200" dirty="0" smtClean="0">
                <a:solidFill>
                  <a:schemeClr val="tx1"/>
                </a:solidFill>
                <a:effectLst/>
                <a:latin typeface="+mn-lt"/>
                <a:ea typeface="+mn-ea"/>
                <a:cs typeface="+mn-cs"/>
              </a:rPr>
              <a:t> This is where we intuitively understand that the outcome of tossing the coin doesn’t depend on the roll of the die. The events are said to be </a:t>
            </a:r>
            <a:r>
              <a:rPr lang="en-US" sz="1200" b="1" i="0" kern="1200" dirty="0" smtClean="0">
                <a:solidFill>
                  <a:schemeClr val="tx1"/>
                </a:solidFill>
                <a:effectLst/>
                <a:latin typeface="+mn-lt"/>
                <a:ea typeface="+mn-ea"/>
                <a:cs typeface="+mn-cs"/>
              </a:rPr>
              <a:t>independent. </a:t>
            </a:r>
            <a:r>
              <a:rPr lang="en-US" sz="1200" b="0" i="0" kern="1200" dirty="0" smtClean="0">
                <a:solidFill>
                  <a:schemeClr val="tx1"/>
                </a:solidFill>
                <a:effectLst/>
                <a:latin typeface="+mn-lt"/>
                <a:ea typeface="+mn-ea"/>
                <a:cs typeface="+mn-cs"/>
              </a:rPr>
              <a:t>In this scenario the result of the coin toss would be the same no matter what we rolled on the die. Mathematically we express this as P(A|B) = P(A). Therefore when the </a:t>
            </a:r>
            <a:r>
              <a:rPr lang="en-US" sz="1200" b="1" i="0" kern="1200" dirty="0" smtClean="0">
                <a:solidFill>
                  <a:schemeClr val="tx1"/>
                </a:solidFill>
                <a:effectLst/>
                <a:latin typeface="+mn-lt"/>
                <a:ea typeface="+mn-ea"/>
                <a:cs typeface="+mn-cs"/>
              </a:rPr>
              <a:t>events are independent, the joint probability is just the product of the individual marginal probabilities of the events: P(A ∩ B) = P(A) ✕ P(B). </a:t>
            </a:r>
            <a:r>
              <a:rPr lang="en-US" sz="1200" b="0" i="0" kern="1200" dirty="0" smtClean="0">
                <a:solidFill>
                  <a:schemeClr val="tx1"/>
                </a:solidFill>
                <a:effectLst/>
                <a:latin typeface="+mn-lt"/>
                <a:ea typeface="+mn-ea"/>
                <a:cs typeface="+mn-cs"/>
              </a:rPr>
              <a:t>So P(coin landing heads and rolling a 6) = P(A=heads, B=6) = 1/2 ✕ 1/6 = 1/12.</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141</a:t>
            </a:fld>
            <a:endParaRPr lang="en-US"/>
          </a:p>
        </p:txBody>
      </p:sp>
    </p:spTree>
    <p:extLst>
      <p:ext uri="{BB962C8B-B14F-4D97-AF65-F5344CB8AC3E}">
        <p14:creationId xmlns:p14="http://schemas.microsoft.com/office/powerpoint/2010/main" val="9480069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Notice that I wrote P(A=heads, B=6). The comma between the events is shorthand for joint probability (you will see this written in the literature).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142</a:t>
            </a:fld>
            <a:endParaRPr lang="en-US"/>
          </a:p>
        </p:txBody>
      </p:sp>
    </p:spTree>
    <p:extLst>
      <p:ext uri="{BB962C8B-B14F-4D97-AF65-F5344CB8AC3E}">
        <p14:creationId xmlns:p14="http://schemas.microsoft.com/office/powerpoint/2010/main" val="39588614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find the probability of rolling a 6 or the coin landing on heads.</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add the individual probabilities and subtract the intersection.</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Mathematically we write this as P(A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 = P(A) + P(B) - P(A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let’s change our example above to find the probability of rolling a 6 or the coin landing on heads. This is P(coin landing heads or rolling a 6) = P(A=heads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B=6) = 1/2 + 1/6 - 1/12 = 6/12 + 2/12 - 1/12 = 7/12</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143</a:t>
            </a:fld>
            <a:endParaRPr lang="en-US"/>
          </a:p>
        </p:txBody>
      </p:sp>
    </p:spTree>
    <p:extLst>
      <p:ext uri="{BB962C8B-B14F-4D97-AF65-F5344CB8AC3E}">
        <p14:creationId xmlns:p14="http://schemas.microsoft.com/office/powerpoint/2010/main" val="30200192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occasions when we don’t have to subtract the intersection. This happens when the two circles in the Venn diagram don’t overlap. When the circles for two events do not overlap we say that these events are </a:t>
            </a:r>
            <a:r>
              <a:rPr lang="en-US" sz="1200" b="1" i="0" kern="1200" dirty="0" smtClean="0">
                <a:solidFill>
                  <a:schemeClr val="tx1"/>
                </a:solidFill>
                <a:effectLst/>
                <a:latin typeface="+mn-lt"/>
                <a:ea typeface="+mn-ea"/>
                <a:cs typeface="+mn-cs"/>
              </a:rPr>
              <a:t>mutually exclusive. </a:t>
            </a:r>
            <a:r>
              <a:rPr lang="en-US" sz="1200" b="0" i="0" kern="1200" dirty="0" smtClean="0">
                <a:solidFill>
                  <a:schemeClr val="tx1"/>
                </a:solidFill>
                <a:effectLst/>
                <a:latin typeface="+mn-lt"/>
                <a:ea typeface="+mn-ea"/>
                <a:cs typeface="+mn-cs"/>
              </a:rPr>
              <a:t>This implies that the intersection is zero, written mathematically as P(A ∩ B) = 0. Let’s do an example that covers this case. Suppose we roll a die and we want to know the probability of rolling a 5 or a 6. These events are mutually exclusive because I can’t roll a 5 and a 6. Therefore, their circles in a Venn diagram do not overlap. So the probability of rolling a 5 or a 6 is equal to 1/6 + 1/6 = 2/6 = 1/3 (we haven’t subtracted anything).</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144</a:t>
            </a:fld>
            <a:endParaRPr lang="en-US"/>
          </a:p>
        </p:txBody>
      </p:sp>
    </p:spTree>
    <p:extLst>
      <p:ext uri="{BB962C8B-B14F-4D97-AF65-F5344CB8AC3E}">
        <p14:creationId xmlns:p14="http://schemas.microsoft.com/office/powerpoint/2010/main" val="9399886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occasions when we don’t have to subtract the intersection. This happens when the two circles in the Venn diagram don’t overlap. When the circles for two events do not overlap we say that these events are </a:t>
            </a:r>
            <a:r>
              <a:rPr lang="en-US" sz="1200" b="1" i="0" kern="1200" dirty="0" smtClean="0">
                <a:solidFill>
                  <a:schemeClr val="tx1"/>
                </a:solidFill>
                <a:effectLst/>
                <a:latin typeface="+mn-lt"/>
                <a:ea typeface="+mn-ea"/>
                <a:cs typeface="+mn-cs"/>
              </a:rPr>
              <a:t>mutually exclusive. </a:t>
            </a:r>
            <a:r>
              <a:rPr lang="en-US" sz="1200" b="0" i="0" kern="1200" dirty="0" smtClean="0">
                <a:solidFill>
                  <a:schemeClr val="tx1"/>
                </a:solidFill>
                <a:effectLst/>
                <a:latin typeface="+mn-lt"/>
                <a:ea typeface="+mn-ea"/>
                <a:cs typeface="+mn-cs"/>
              </a:rPr>
              <a:t>This implies that the intersection is zero, written mathematically as P(A ∩ B) = 0. Let’s do an example that covers this case. Suppose we roll a die and we want to know the probability of rolling a 5 or a 6. These events are mutually exclusive because I can’t roll a 5 and a 6. Therefore, their circles in a Venn diagram do not overlap. So the probability of rolling a 5 or a 6 is equal to 1/6 + 1/6 = 2/6 = 1/3 (we haven’t subtracted anything).</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145</a:t>
            </a:fld>
            <a:endParaRPr lang="en-US"/>
          </a:p>
        </p:txBody>
      </p:sp>
    </p:spTree>
    <p:extLst>
      <p:ext uri="{BB962C8B-B14F-4D97-AF65-F5344CB8AC3E}">
        <p14:creationId xmlns:p14="http://schemas.microsoft.com/office/powerpoint/2010/main" val="25036200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endParaRPr lang="en-US" dirty="0" smtClean="0"/>
          </a:p>
          <a:p>
            <a:r>
              <a:rPr lang="en-US" sz="1200" b="0" i="0" kern="1200" dirty="0" smtClean="0">
                <a:solidFill>
                  <a:schemeClr val="tx1"/>
                </a:solidFill>
                <a:effectLst/>
                <a:latin typeface="+mn-lt"/>
                <a:ea typeface="+mn-ea"/>
                <a:cs typeface="+mn-cs"/>
              </a:rPr>
              <a:t>But if you know that "there is a bomb" (yours) in the plane, which we may call event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and you are willing to accept that the "existence of a second bomb" (event </a:t>
            </a:r>
            <a:r>
              <a:rPr lang="en-US" sz="1200" b="0" i="0" u="none" strike="noStrike" kern="1200" dirty="0" smtClean="0">
                <a:solidFill>
                  <a:schemeClr val="tx1"/>
                </a:solidFill>
                <a:effectLst/>
                <a:latin typeface="+mn-lt"/>
                <a:ea typeface="+mn-ea"/>
                <a:cs typeface="+mn-cs"/>
              </a:rPr>
              <a:t>BB</a:t>
            </a:r>
            <a:r>
              <a:rPr lang="en-US" sz="1200" b="0" i="0" kern="1200" dirty="0" smtClean="0">
                <a:solidFill>
                  <a:schemeClr val="tx1"/>
                </a:solidFill>
                <a:effectLst/>
                <a:latin typeface="+mn-lt"/>
                <a:ea typeface="+mn-ea"/>
                <a:cs typeface="+mn-cs"/>
              </a:rPr>
              <a:t>) is independent of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then </a:t>
            </a:r>
            <a:r>
              <a:rPr lang="en-US" sz="1200" b="0" i="0" u="none" strike="noStrike" kern="1200" dirty="0" smtClean="0">
                <a:solidFill>
                  <a:schemeClr val="tx1"/>
                </a:solidFill>
                <a:effectLst/>
                <a:latin typeface="+mn-lt"/>
                <a:ea typeface="+mn-ea"/>
                <a:cs typeface="+mn-cs"/>
              </a:rPr>
              <a:t>P(B∣A)=P(B)=1/1000P(B∣A)=P(B)=1/1000</a:t>
            </a:r>
            <a:r>
              <a:rPr lang="en-US" sz="1200" b="0" i="0" kern="1200" dirty="0" smtClean="0">
                <a:solidFill>
                  <a:schemeClr val="tx1"/>
                </a:solidFill>
                <a:effectLst/>
                <a:latin typeface="+mn-lt"/>
                <a:ea typeface="+mn-ea"/>
                <a:cs typeface="+mn-cs"/>
              </a:rPr>
              <a:t>. Always condition on what you know. And yeah, I deserve a </a:t>
            </a:r>
            <a:r>
              <a:rPr lang="en-US" sz="1200" b="0" i="0" u="none" strike="noStrike"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for screwing a good joke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147</a:t>
            </a:fld>
            <a:endParaRPr lang="en-US"/>
          </a:p>
        </p:txBody>
      </p:sp>
    </p:spTree>
    <p:extLst>
      <p:ext uri="{BB962C8B-B14F-4D97-AF65-F5344CB8AC3E}">
        <p14:creationId xmlns:p14="http://schemas.microsoft.com/office/powerpoint/2010/main" val="38113595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Greetings new recruits! Welcome to the training camp for gladiators</a:t>
            </a:r>
          </a:p>
          <a:p>
            <a:pPr fontAlgn="base"/>
            <a:r>
              <a:rPr lang="en-US" sz="1200" b="0" i="0" kern="1200" dirty="0" smtClean="0">
                <a:solidFill>
                  <a:schemeClr val="tx1"/>
                </a:solidFill>
                <a:effectLst/>
                <a:latin typeface="+mn-lt"/>
                <a:ea typeface="+mn-ea"/>
                <a:cs typeface="+mn-cs"/>
              </a:rPr>
              <a:t>Be warned! One in three of you does not survive the training</a:t>
            </a:r>
          </a:p>
          <a:p>
            <a:pPr fontAlgn="base"/>
            <a:r>
              <a:rPr lang="en-US" sz="1200" b="0" i="0" kern="1200" dirty="0" smtClean="0">
                <a:solidFill>
                  <a:schemeClr val="tx1"/>
                </a:solidFill>
                <a:effectLst/>
                <a:latin typeface="+mn-lt"/>
                <a:ea typeface="+mn-ea"/>
                <a:cs typeface="+mn-cs"/>
              </a:rPr>
              <a:t>33.3% ... That's not so bad</a:t>
            </a:r>
          </a:p>
          <a:p>
            <a:endParaRPr lang="en-US" dirty="0" smtClean="0"/>
          </a:p>
          <a:p>
            <a:endParaRPr lang="en-US" dirty="0" smtClean="0"/>
          </a:p>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As a pointer to why we should think about </a:t>
            </a:r>
            <a:r>
              <a:rPr lang="en-US" i="1" dirty="0" smtClean="0"/>
              <a:t>conditional</a:t>
            </a:r>
            <a:r>
              <a:rPr lang="en-US" dirty="0" smtClean="0"/>
              <a:t> probabilities (and from then on, to why tools like logistic regression are useful for predicting risk) this is an excellent cartoon.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148</a:t>
            </a:fld>
            <a:endParaRPr lang="en-US"/>
          </a:p>
        </p:txBody>
      </p:sp>
    </p:spTree>
    <p:extLst>
      <p:ext uri="{BB962C8B-B14F-4D97-AF65-F5344CB8AC3E}">
        <p14:creationId xmlns:p14="http://schemas.microsoft.com/office/powerpoint/2010/main" val="37432454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Fallacy - Biases &amp; Heuristics | The Decision Lab</a:t>
            </a:r>
          </a:p>
          <a:p>
            <a:r>
              <a:rPr lang="en-US" dirty="0" smtClean="0"/>
              <a:t>https://thedecisionlab.com/biases/base-rate-fallacy/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150</a:t>
            </a:fld>
            <a:endParaRPr lang="en-US"/>
          </a:p>
        </p:txBody>
      </p:sp>
    </p:spTree>
    <p:extLst>
      <p:ext uri="{BB962C8B-B14F-4D97-AF65-F5344CB8AC3E}">
        <p14:creationId xmlns:p14="http://schemas.microsoft.com/office/powerpoint/2010/main" val="2061884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16</a:t>
            </a:fld>
            <a:endParaRPr lang="en-US"/>
          </a:p>
        </p:txBody>
      </p:sp>
    </p:spTree>
    <p:extLst>
      <p:ext uri="{BB962C8B-B14F-4D97-AF65-F5344CB8AC3E}">
        <p14:creationId xmlns:p14="http://schemas.microsoft.com/office/powerpoint/2010/main" val="3351717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Example 1 - The cab problem</a:t>
            </a:r>
          </a:p>
          <a:p>
            <a:pPr fontAlgn="base"/>
            <a:r>
              <a:rPr lang="en-US" sz="1200" b="0" i="0" kern="1200" dirty="0" smtClean="0">
                <a:solidFill>
                  <a:schemeClr val="tx1"/>
                </a:solidFill>
                <a:effectLst/>
                <a:latin typeface="+mn-lt"/>
                <a:ea typeface="+mn-ea"/>
                <a:cs typeface="+mn-cs"/>
              </a:rPr>
              <a:t>This classic example of the base rate fallacy is presented in Bar-Hillel’s foundational paper on the topic.</a:t>
            </a:r>
            <a:r>
              <a:rPr lang="en-US" sz="1200" b="0" i="0" kern="1200" baseline="300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First, participants are given the following base rate information. There are two cab companies in a city: one is the “Green” company, the other is the “Blue” company. The names of the company refer to the colors of their respective taxis. It is specified that, of all the cabs in the city, 85% are blue and 15% are green.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151</a:t>
            </a:fld>
            <a:endParaRPr lang="en-US"/>
          </a:p>
        </p:txBody>
      </p:sp>
    </p:spTree>
    <p:extLst>
      <p:ext uri="{BB962C8B-B14F-4D97-AF65-F5344CB8AC3E}">
        <p14:creationId xmlns:p14="http://schemas.microsoft.com/office/powerpoint/2010/main" val="22473137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a scenario is described in which a cab, which a witness later identifies as green, was involved in a hit and run one night.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152</a:t>
            </a:fld>
            <a:endParaRPr lang="en-US"/>
          </a:p>
        </p:txBody>
      </p:sp>
    </p:spTree>
    <p:extLst>
      <p:ext uri="{BB962C8B-B14F-4D97-AF65-F5344CB8AC3E}">
        <p14:creationId xmlns:p14="http://schemas.microsoft.com/office/powerpoint/2010/main" val="41162097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order to assess the reliability of the witness, the court ordered that their ability to discriminate between blue and green cabs at nighttime be tested. It is shown that the witness can accurately distinguish the colors 80% of the time but confuses them 20% of the time. Participants are then asked to give the likelihood that the cab involved in the hit and run was actually green.</a:t>
            </a:r>
          </a:p>
        </p:txBody>
      </p:sp>
      <p:sp>
        <p:nvSpPr>
          <p:cNvPr id="4" name="Slide Number Placeholder 3"/>
          <p:cNvSpPr>
            <a:spLocks noGrp="1"/>
          </p:cNvSpPr>
          <p:nvPr>
            <p:ph type="sldNum" sz="quarter" idx="10"/>
          </p:nvPr>
        </p:nvSpPr>
        <p:spPr/>
        <p:txBody>
          <a:bodyPr/>
          <a:lstStyle/>
          <a:p>
            <a:fld id="{193FFAD7-6E27-4D79-B4A2-9FE51F93E39E}" type="slidenum">
              <a:rPr lang="en-US" smtClean="0"/>
              <a:t>153</a:t>
            </a:fld>
            <a:endParaRPr lang="en-US"/>
          </a:p>
        </p:txBody>
      </p:sp>
    </p:spTree>
    <p:extLst>
      <p:ext uri="{BB962C8B-B14F-4D97-AF65-F5344CB8AC3E}">
        <p14:creationId xmlns:p14="http://schemas.microsoft.com/office/powerpoint/2010/main" val="42526959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Many people are inclined to respond that the probability that the witness correctly identified a green cab at night is 80%. However, everyone who gives that answer is committing the base rate fallacy. When taking into account the base rate information, which tells us that only 15% of the cabs in the city are green, the actual probability that the witness was correct is 41%. This probability is achieved through inferential statistics calculations, which take into account both the percentage of each color cab in the city and the likelihood that the witness correctly discriminated between the colors at night.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154</a:t>
            </a:fld>
            <a:endParaRPr lang="en-US"/>
          </a:p>
        </p:txBody>
      </p:sp>
    </p:spTree>
    <p:extLst>
      <p:ext uri="{BB962C8B-B14F-4D97-AF65-F5344CB8AC3E}">
        <p14:creationId xmlns:p14="http://schemas.microsoft.com/office/powerpoint/2010/main" val="21044796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very common and it is </a:t>
            </a:r>
            <a:r>
              <a:rPr lang="en-US" baseline="0" smtClean="0"/>
              <a:t>called </a:t>
            </a:r>
            <a:r>
              <a:rPr lang="en-US" baseline="0" smtClean="0"/>
              <a:t>“base </a:t>
            </a:r>
            <a:r>
              <a:rPr lang="en-US" baseline="0" dirty="0" smtClean="0"/>
              <a:t>rate neglect” </a:t>
            </a:r>
          </a:p>
        </p:txBody>
      </p:sp>
      <p:sp>
        <p:nvSpPr>
          <p:cNvPr id="4" name="Slide Number Placeholder 3"/>
          <p:cNvSpPr>
            <a:spLocks noGrp="1"/>
          </p:cNvSpPr>
          <p:nvPr>
            <p:ph type="sldNum" sz="quarter" idx="10"/>
          </p:nvPr>
        </p:nvSpPr>
        <p:spPr/>
        <p:txBody>
          <a:bodyPr/>
          <a:lstStyle/>
          <a:p>
            <a:fld id="{335B8B3C-8518-407A-B892-7BACBEC510BF}" type="slidenum">
              <a:rPr lang="en-US" smtClean="0"/>
              <a:t>155</a:t>
            </a:fld>
            <a:endParaRPr lang="en-US"/>
          </a:p>
        </p:txBody>
      </p:sp>
    </p:spTree>
    <p:extLst>
      <p:ext uri="{BB962C8B-B14F-4D97-AF65-F5344CB8AC3E}">
        <p14:creationId xmlns:p14="http://schemas.microsoft.com/office/powerpoint/2010/main" val="26668567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probability that if he left the</a:t>
            </a:r>
            <a:r>
              <a:rPr lang="en-US" baseline="0" dirty="0" smtClean="0"/>
              <a:t> kitchen and took a look of the balcony that he will come back and kidnap the kids?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157</a:t>
            </a:fld>
            <a:endParaRPr lang="en-US"/>
          </a:p>
        </p:txBody>
      </p:sp>
    </p:spTree>
    <p:extLst>
      <p:ext uri="{BB962C8B-B14F-4D97-AF65-F5344CB8AC3E}">
        <p14:creationId xmlns:p14="http://schemas.microsoft.com/office/powerpoint/2010/main" val="24306298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Sure u</a:t>
            </a:r>
            <a:r>
              <a:rPr lang="en-US" baseline="0" dirty="0" smtClean="0"/>
              <a:t> can take precautions </a:t>
            </a:r>
          </a:p>
          <a:p>
            <a:endParaRPr lang="en-US" baseline="0" dirty="0" smtClean="0"/>
          </a:p>
          <a:p>
            <a:r>
              <a:rPr lang="en-US" baseline="0" dirty="0" smtClean="0"/>
              <a:t>But it totally differs if u are taken precautions because something will happen for sure </a:t>
            </a:r>
          </a:p>
          <a:p>
            <a:endParaRPr lang="en-US" baseline="0" dirty="0" smtClean="0"/>
          </a:p>
          <a:p>
            <a:r>
              <a:rPr lang="en-US" baseline="0" dirty="0" smtClean="0"/>
              <a:t>Or if u know it is still not common ( so u won’t freak out) and u still take the precautions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160</a:t>
            </a:fld>
            <a:endParaRPr lang="en-US"/>
          </a:p>
        </p:txBody>
      </p:sp>
    </p:spTree>
    <p:extLst>
      <p:ext uri="{BB962C8B-B14F-4D97-AF65-F5344CB8AC3E}">
        <p14:creationId xmlns:p14="http://schemas.microsoft.com/office/powerpoint/2010/main" val="23833831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people</a:t>
            </a:r>
            <a:r>
              <a:rPr lang="en-US" baseline="0" dirty="0" smtClean="0"/>
              <a:t> expected to know the probability of a repair’s man being a robber?   No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161</a:t>
            </a:fld>
            <a:endParaRPr lang="en-US"/>
          </a:p>
        </p:txBody>
      </p:sp>
    </p:spTree>
    <p:extLst>
      <p:ext uri="{BB962C8B-B14F-4D97-AF65-F5344CB8AC3E}">
        <p14:creationId xmlns:p14="http://schemas.microsoft.com/office/powerpoint/2010/main" val="10959037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u consider it? </a:t>
            </a:r>
          </a:p>
          <a:p>
            <a:endParaRPr lang="en-US" dirty="0" smtClean="0"/>
          </a:p>
          <a:p>
            <a:r>
              <a:rPr lang="en-US" dirty="0" smtClean="0"/>
              <a:t>Rationality is not about knowing facts </a:t>
            </a:r>
          </a:p>
          <a:p>
            <a:r>
              <a:rPr lang="en-US" dirty="0" smtClean="0"/>
              <a:t>It’s about knowing which facts are relevant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162</a:t>
            </a:fld>
            <a:endParaRPr lang="en-US"/>
          </a:p>
        </p:txBody>
      </p:sp>
    </p:spTree>
    <p:extLst>
      <p:ext uri="{BB962C8B-B14F-4D97-AF65-F5344CB8AC3E}">
        <p14:creationId xmlns:p14="http://schemas.microsoft.com/office/powerpoint/2010/main" val="29032382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a:t>
            </a:r>
            <a:r>
              <a:rPr lang="en-US" baseline="0" dirty="0" smtClean="0"/>
              <a:t> is jealous from </a:t>
            </a:r>
            <a:r>
              <a:rPr lang="en-US" baseline="0" dirty="0" err="1" smtClean="0"/>
              <a:t>amy</a:t>
            </a:r>
            <a:r>
              <a:rPr lang="en-US" baseline="0" dirty="0" smtClean="0"/>
              <a:t> </a:t>
            </a:r>
          </a:p>
          <a:p>
            <a:endParaRPr lang="en-US" baseline="0" dirty="0" smtClean="0"/>
          </a:p>
          <a:p>
            <a:r>
              <a:rPr lang="en-US" baseline="0" dirty="0" smtClean="0"/>
              <a:t>The likelihood: one time </a:t>
            </a:r>
            <a:r>
              <a:rPr lang="en-US" baseline="0" dirty="0" err="1" smtClean="0"/>
              <a:t>amy</a:t>
            </a:r>
            <a:r>
              <a:rPr lang="en-US" baseline="0" dirty="0" smtClean="0"/>
              <a:t> didn’t finish a project she was assigned </a:t>
            </a:r>
          </a:p>
          <a:p>
            <a:endParaRPr lang="en-US" baseline="0" dirty="0" smtClean="0"/>
          </a:p>
          <a:p>
            <a:r>
              <a:rPr lang="en-US" baseline="0" dirty="0" smtClean="0"/>
              <a:t>Bob is complaining about </a:t>
            </a:r>
            <a:r>
              <a:rPr lang="en-US" baseline="0" dirty="0" err="1" smtClean="0"/>
              <a:t>amy</a:t>
            </a:r>
            <a:r>
              <a:rPr lang="en-US" baseline="0" dirty="0" smtClean="0"/>
              <a:t> not finishing the project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163</a:t>
            </a:fld>
            <a:endParaRPr lang="en-US"/>
          </a:p>
        </p:txBody>
      </p:sp>
    </p:spTree>
    <p:extLst>
      <p:ext uri="{BB962C8B-B14F-4D97-AF65-F5344CB8AC3E}">
        <p14:creationId xmlns:p14="http://schemas.microsoft.com/office/powerpoint/2010/main" val="2086097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pragmatic quick fix for </a:t>
            </a:r>
            <a:r>
              <a:rPr lang="en-US" sz="1200" b="0" i="0" kern="1200" dirty="0" err="1" smtClean="0">
                <a:solidFill>
                  <a:schemeClr val="tx1"/>
                </a:solidFill>
                <a:effectLst/>
                <a:latin typeface="+mn-lt"/>
                <a:ea typeface="+mn-ea"/>
                <a:cs typeface="+mn-cs"/>
              </a:rPr>
              <a:t>undercoverage</a:t>
            </a:r>
            <a:r>
              <a:rPr lang="en-US" sz="1200" b="0" i="0" kern="1200" dirty="0" smtClean="0">
                <a:solidFill>
                  <a:schemeClr val="tx1"/>
                </a:solidFill>
                <a:effectLst/>
                <a:latin typeface="+mn-lt"/>
                <a:ea typeface="+mn-ea"/>
                <a:cs typeface="+mn-cs"/>
              </a:rPr>
              <a:t> bias is to settle for a less ambitious population definition. Instead of trying to make inferences about “all NYC residents” you could choose instead to talk about “all NYC residents </a:t>
            </a:r>
            <a:r>
              <a:rPr lang="en-US" sz="1200" b="0" i="1" kern="1200" dirty="0" smtClean="0">
                <a:solidFill>
                  <a:schemeClr val="tx1"/>
                </a:solidFill>
                <a:effectLst/>
                <a:latin typeface="+mn-lt"/>
                <a:ea typeface="+mn-ea"/>
                <a:cs typeface="+mn-cs"/>
              </a:rPr>
              <a:t>who go outside</a:t>
            </a:r>
            <a:r>
              <a:rPr lang="en-US" sz="1200" b="0" i="0" kern="1200" dirty="0" smtClean="0">
                <a:solidFill>
                  <a:schemeClr val="tx1"/>
                </a:solidFill>
                <a:effectLst/>
                <a:latin typeface="+mn-lt"/>
                <a:ea typeface="+mn-ea"/>
                <a:cs typeface="+mn-cs"/>
              </a:rPr>
              <a:t>” — problem solved!</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17</a:t>
            </a:fld>
            <a:endParaRPr lang="en-US"/>
          </a:p>
        </p:txBody>
      </p:sp>
    </p:spTree>
    <p:extLst>
      <p:ext uri="{BB962C8B-B14F-4D97-AF65-F5344CB8AC3E}">
        <p14:creationId xmlns:p14="http://schemas.microsoft.com/office/powerpoint/2010/main" val="25468232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he wasn’t jealous, there is still a high probability that he would complain about her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165</a:t>
            </a:fld>
            <a:endParaRPr lang="en-US"/>
          </a:p>
        </p:txBody>
      </p:sp>
    </p:spTree>
    <p:extLst>
      <p:ext uri="{BB962C8B-B14F-4D97-AF65-F5344CB8AC3E}">
        <p14:creationId xmlns:p14="http://schemas.microsoft.com/office/powerpoint/2010/main" val="10213403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169</a:t>
            </a:fld>
            <a:endParaRPr lang="en-US"/>
          </a:p>
        </p:txBody>
      </p:sp>
    </p:spTree>
    <p:extLst>
      <p:ext uri="{BB962C8B-B14F-4D97-AF65-F5344CB8AC3E}">
        <p14:creationId xmlns:p14="http://schemas.microsoft.com/office/powerpoint/2010/main" val="13931878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170</a:t>
            </a:fld>
            <a:endParaRPr lang="en-US"/>
          </a:p>
        </p:txBody>
      </p:sp>
    </p:spTree>
    <p:extLst>
      <p:ext uri="{BB962C8B-B14F-4D97-AF65-F5344CB8AC3E}">
        <p14:creationId xmlns:p14="http://schemas.microsoft.com/office/powerpoint/2010/main" val="33215845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Depends on </a:t>
            </a:r>
            <a:r>
              <a:rPr lang="en-US" dirty="0" err="1" smtClean="0"/>
              <a:t>ur</a:t>
            </a:r>
            <a:r>
              <a:rPr lang="en-US" dirty="0" smtClean="0"/>
              <a:t> prior..</a:t>
            </a:r>
            <a:r>
              <a:rPr lang="en-US" baseline="0" dirty="0" smtClean="0"/>
              <a:t> Were u sure that meditation was fake? </a:t>
            </a:r>
          </a:p>
          <a:p>
            <a:r>
              <a:rPr lang="en-US" baseline="0" dirty="0" smtClean="0"/>
              <a:t>Is </a:t>
            </a:r>
            <a:r>
              <a:rPr lang="en-US" baseline="0" dirty="0" err="1" smtClean="0"/>
              <a:t>ur</a:t>
            </a:r>
            <a:r>
              <a:rPr lang="en-US" baseline="0" dirty="0" smtClean="0"/>
              <a:t> friend related to meditation? </a:t>
            </a:r>
          </a:p>
          <a:p>
            <a:r>
              <a:rPr lang="en-US" baseline="0" dirty="0" smtClean="0"/>
              <a:t>Apart from being smart? Do u trust him?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171</a:t>
            </a:fld>
            <a:endParaRPr lang="en-US"/>
          </a:p>
        </p:txBody>
      </p:sp>
    </p:spTree>
    <p:extLst>
      <p:ext uri="{BB962C8B-B14F-4D97-AF65-F5344CB8AC3E}">
        <p14:creationId xmlns:p14="http://schemas.microsoft.com/office/powerpoint/2010/main" val="29325986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visual guide to Bayesian thinking - YouTube</a:t>
            </a:r>
          </a:p>
          <a:p>
            <a:r>
              <a:rPr lang="en-US" dirty="0" smtClean="0"/>
              <a:t>https://www.youtube.com/watch?v=BrK7X_XlGB8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174</a:t>
            </a:fld>
            <a:endParaRPr lang="en-US"/>
          </a:p>
        </p:txBody>
      </p:sp>
    </p:spTree>
    <p:extLst>
      <p:ext uri="{BB962C8B-B14F-4D97-AF65-F5344CB8AC3E}">
        <p14:creationId xmlns:p14="http://schemas.microsoft.com/office/powerpoint/2010/main" val="6506929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how we update our beliefs is what really matter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177</a:t>
            </a:fld>
            <a:endParaRPr lang="en-US"/>
          </a:p>
        </p:txBody>
      </p:sp>
    </p:spTree>
    <p:extLst>
      <p:ext uri="{BB962C8B-B14F-4D97-AF65-F5344CB8AC3E}">
        <p14:creationId xmlns:p14="http://schemas.microsoft.com/office/powerpoint/2010/main" val="2523809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193</a:t>
            </a:fld>
            <a:endParaRPr lang="en-US"/>
          </a:p>
        </p:txBody>
      </p:sp>
    </p:spTree>
    <p:extLst>
      <p:ext uri="{BB962C8B-B14F-4D97-AF65-F5344CB8AC3E}">
        <p14:creationId xmlns:p14="http://schemas.microsoft.com/office/powerpoint/2010/main" val="33219078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194</a:t>
            </a:fld>
            <a:endParaRPr lang="en-US"/>
          </a:p>
        </p:txBody>
      </p:sp>
    </p:spTree>
    <p:extLst>
      <p:ext uri="{BB962C8B-B14F-4D97-AF65-F5344CB8AC3E}">
        <p14:creationId xmlns:p14="http://schemas.microsoft.com/office/powerpoint/2010/main" val="39475629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195</a:t>
            </a:fld>
            <a:endParaRPr lang="en-US"/>
          </a:p>
        </p:txBody>
      </p:sp>
    </p:spTree>
    <p:extLst>
      <p:ext uri="{BB962C8B-B14F-4D97-AF65-F5344CB8AC3E}">
        <p14:creationId xmlns:p14="http://schemas.microsoft.com/office/powerpoint/2010/main" val="7823988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Live 2020-05-18!!! Bayes' Theorem - YouTube</a:t>
            </a:r>
          </a:p>
          <a:p>
            <a:r>
              <a:rPr lang="en-US" dirty="0" smtClean="0"/>
              <a:t>https://www.youtube.com/watch?v=ONCOkccpk3w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196</a:t>
            </a:fld>
            <a:endParaRPr lang="en-US"/>
          </a:p>
        </p:txBody>
      </p:sp>
    </p:spTree>
    <p:extLst>
      <p:ext uri="{BB962C8B-B14F-4D97-AF65-F5344CB8AC3E}">
        <p14:creationId xmlns:p14="http://schemas.microsoft.com/office/powerpoint/2010/main" val="48994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see how the data were gathered. The study tested people “at grocery and big-box stores.” If you’d like increase your probability of exposure, where do you go? To places with a higher density of people, like grocery and big-box stores. Where was the study done? Yup.</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18</a:t>
            </a:fld>
            <a:endParaRPr lang="en-US"/>
          </a:p>
        </p:txBody>
      </p:sp>
    </p:spTree>
    <p:extLst>
      <p:ext uri="{BB962C8B-B14F-4D97-AF65-F5344CB8AC3E}">
        <p14:creationId xmlns:p14="http://schemas.microsoft.com/office/powerpoint/2010/main" val="126069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lang="en-US" sz="1200" b="0" i="0" u="sng" kern="1200" dirty="0" smtClean="0">
                <a:solidFill>
                  <a:schemeClr val="tx1"/>
                </a:solidFill>
                <a:effectLst/>
                <a:latin typeface="+mn-lt"/>
                <a:ea typeface="+mn-ea"/>
                <a:cs typeface="+mn-cs"/>
                <a:hlinkClick r:id="rId3"/>
              </a:rPr>
              <a:t>COVID-19</a:t>
            </a:r>
            <a:r>
              <a:rPr lang="en-US" sz="1200" b="0" i="0" kern="1200" dirty="0" smtClean="0">
                <a:solidFill>
                  <a:schemeClr val="tx1"/>
                </a:solidFill>
                <a:effectLst/>
                <a:latin typeface="+mn-lt"/>
                <a:ea typeface="+mn-ea"/>
                <a:cs typeface="+mn-cs"/>
              </a:rPr>
              <a:t> antibodies? Which do you think would be more likely to be in the right place at the right time to participate in the study? Hello, selection bias!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19</a:t>
            </a:fld>
            <a:endParaRPr lang="en-US"/>
          </a:p>
        </p:txBody>
      </p:sp>
    </p:spTree>
    <p:extLst>
      <p:ext uri="{BB962C8B-B14F-4D97-AF65-F5344CB8AC3E}">
        <p14:creationId xmlns:p14="http://schemas.microsoft.com/office/powerpoint/2010/main" val="2880325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volunteer bias   because he suspects he was</a:t>
            </a:r>
            <a:r>
              <a:rPr lang="en-US" sz="1200" b="0" i="0" kern="1200" baseline="0" dirty="0" smtClean="0">
                <a:solidFill>
                  <a:schemeClr val="tx1"/>
                </a:solidFill>
                <a:effectLst/>
                <a:latin typeface="+mn-lt"/>
                <a:ea typeface="+mn-ea"/>
                <a:cs typeface="+mn-cs"/>
              </a:rPr>
              <a:t> infected, or currently infected </a:t>
            </a:r>
          </a:p>
          <a:p>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20</a:t>
            </a:fld>
            <a:endParaRPr lang="en-US"/>
          </a:p>
        </p:txBody>
      </p:sp>
    </p:spTree>
    <p:extLst>
      <p:ext uri="{BB962C8B-B14F-4D97-AF65-F5344CB8AC3E}">
        <p14:creationId xmlns:p14="http://schemas.microsoft.com/office/powerpoint/2010/main" val="4218789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Biased archers have it easy — if you keep hitting the target above the center, at least you can see it and make adjustments. Researchers with selection bias aren’t so lucky. Selection bias means all your results are wrong and you </a:t>
            </a:r>
            <a:r>
              <a:rPr lang="en-US" sz="1200" b="0" i="1" kern="1200" dirty="0" smtClean="0">
                <a:solidFill>
                  <a:schemeClr val="tx1"/>
                </a:solidFill>
                <a:effectLst/>
                <a:latin typeface="+mn-lt"/>
                <a:ea typeface="+mn-ea"/>
                <a:cs typeface="+mn-cs"/>
              </a:rPr>
              <a:t>don’t know how wrong</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21</a:t>
            </a:fld>
            <a:endParaRPr lang="en-US"/>
          </a:p>
        </p:txBody>
      </p:sp>
    </p:spTree>
    <p:extLst>
      <p:ext uri="{BB962C8B-B14F-4D97-AF65-F5344CB8AC3E}">
        <p14:creationId xmlns:p14="http://schemas.microsoft.com/office/powerpoint/2010/main" val="22821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enough?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24</a:t>
            </a:fld>
            <a:endParaRPr lang="en-US"/>
          </a:p>
        </p:txBody>
      </p:sp>
    </p:spTree>
    <p:extLst>
      <p:ext uri="{BB962C8B-B14F-4D97-AF65-F5344CB8AC3E}">
        <p14:creationId xmlns:p14="http://schemas.microsoft.com/office/powerpoint/2010/main" val="327889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information bias </a:t>
            </a:r>
            <a:r>
              <a:rPr lang="en-US" sz="1200" b="0" i="0" kern="1200" dirty="0" smtClean="0">
                <a:solidFill>
                  <a:schemeClr val="tx1"/>
                </a:solidFill>
                <a:effectLst/>
                <a:latin typeface="+mn-lt"/>
                <a:ea typeface="+mn-ea"/>
                <a:cs typeface="+mn-cs"/>
              </a:rPr>
              <a:t>occurs when measurements are systematically incorrect.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Have u heard</a:t>
            </a:r>
            <a:r>
              <a:rPr lang="en-US" sz="1200" b="0" i="0" kern="1200" baseline="0" dirty="0" smtClean="0">
                <a:solidFill>
                  <a:schemeClr val="tx1"/>
                </a:solidFill>
                <a:effectLst/>
                <a:latin typeface="+mn-lt"/>
                <a:ea typeface="+mn-ea"/>
                <a:cs typeface="+mn-cs"/>
              </a:rPr>
              <a:t> of PCR sensitivity?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if they only detect antibodies above a strict threshold to avoid false alarms?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25</a:t>
            </a:fld>
            <a:endParaRPr lang="en-US"/>
          </a:p>
        </p:txBody>
      </p:sp>
    </p:spTree>
    <p:extLst>
      <p:ext uri="{BB962C8B-B14F-4D97-AF65-F5344CB8AC3E}">
        <p14:creationId xmlns:p14="http://schemas.microsoft.com/office/powerpoint/2010/main" val="3095883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26</a:t>
            </a:fld>
            <a:endParaRPr lang="en-US"/>
          </a:p>
        </p:txBody>
      </p:sp>
    </p:spTree>
    <p:extLst>
      <p:ext uri="{BB962C8B-B14F-4D97-AF65-F5344CB8AC3E}">
        <p14:creationId xmlns:p14="http://schemas.microsoft.com/office/powerpoint/2010/main" val="268460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469493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Exposure</a:t>
            </a:r>
            <a:r>
              <a:rPr lang="en-US" baseline="0" dirty="0" smtClean="0"/>
              <a:t> rate : we know Nothing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27</a:t>
            </a:fld>
            <a:endParaRPr lang="en-US"/>
          </a:p>
        </p:txBody>
      </p:sp>
    </p:spTree>
    <p:extLst>
      <p:ext uri="{BB962C8B-B14F-4D97-AF65-F5344CB8AC3E}">
        <p14:creationId xmlns:p14="http://schemas.microsoft.com/office/powerpoint/2010/main" val="3794401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know for sure? </a:t>
            </a:r>
          </a:p>
          <a:p>
            <a:endParaRPr lang="en-US" dirty="0" smtClean="0"/>
          </a:p>
          <a:p>
            <a:endParaRPr lang="en-US" dirty="0" smtClean="0"/>
          </a:p>
          <a:p>
            <a:r>
              <a:rPr lang="en-US" sz="1200" b="0" i="0" kern="1200" dirty="0" smtClean="0">
                <a:solidFill>
                  <a:schemeClr val="tx1"/>
                </a:solidFill>
                <a:effectLst/>
                <a:latin typeface="+mn-lt"/>
                <a:ea typeface="+mn-ea"/>
                <a:cs typeface="+mn-cs"/>
              </a:rPr>
              <a:t> Some people at grocery and big box stores got an exciting readout from something called an antibody test.</a:t>
            </a:r>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28</a:t>
            </a:fld>
            <a:endParaRPr lang="en-US"/>
          </a:p>
        </p:txBody>
      </p:sp>
    </p:spTree>
    <p:extLst>
      <p:ext uri="{BB962C8B-B14F-4D97-AF65-F5344CB8AC3E}">
        <p14:creationId xmlns:p14="http://schemas.microsoft.com/office/powerpoint/2010/main" val="3162742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29</a:t>
            </a:fld>
            <a:endParaRPr lang="en-US"/>
          </a:p>
        </p:txBody>
      </p:sp>
    </p:spTree>
    <p:extLst>
      <p:ext uri="{BB962C8B-B14F-4D97-AF65-F5344CB8AC3E}">
        <p14:creationId xmlns:p14="http://schemas.microsoft.com/office/powerpoint/2010/main" val="3659532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30</a:t>
            </a:fld>
            <a:endParaRPr lang="en-US"/>
          </a:p>
        </p:txBody>
      </p:sp>
    </p:spTree>
    <p:extLst>
      <p:ext uri="{BB962C8B-B14F-4D97-AF65-F5344CB8AC3E}">
        <p14:creationId xmlns:p14="http://schemas.microsoft.com/office/powerpoint/2010/main" val="2389987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most frequently occurs</a:t>
            </a:r>
            <a:r>
              <a:rPr lang="en-US" baseline="0" dirty="0" smtClean="0"/>
              <a:t> on </a:t>
            </a:r>
            <a:r>
              <a:rPr lang="en-US" baseline="0" dirty="0" err="1" smtClean="0"/>
              <a:t>whatsapp</a:t>
            </a:r>
            <a:r>
              <a:rPr lang="en-US" baseline="0" dirty="0" smtClean="0"/>
              <a:t>?</a:t>
            </a:r>
          </a:p>
          <a:p>
            <a:endParaRPr lang="en-US" baseline="0" dirty="0" smtClean="0"/>
          </a:p>
          <a:p>
            <a:r>
              <a:rPr lang="en-US" baseline="0" dirty="0" smtClean="0"/>
              <a:t>Report the title only.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31</a:t>
            </a:fld>
            <a:endParaRPr lang="en-US"/>
          </a:p>
        </p:txBody>
      </p:sp>
    </p:spTree>
    <p:extLst>
      <p:ext uri="{BB962C8B-B14F-4D97-AF65-F5344CB8AC3E}">
        <p14:creationId xmlns:p14="http://schemas.microsoft.com/office/powerpoint/2010/main" val="3631804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Make pithy summaries of complicated things (e.g. to squeeze everything into a 280 character tweet).</a:t>
            </a:r>
          </a:p>
          <a:p>
            <a:r>
              <a:rPr lang="en-US" sz="1200" b="0" i="0" kern="1200" dirty="0" smtClean="0">
                <a:solidFill>
                  <a:schemeClr val="tx1"/>
                </a:solidFill>
                <a:effectLst/>
                <a:latin typeface="+mn-lt"/>
                <a:ea typeface="+mn-ea"/>
                <a:cs typeface="+mn-cs"/>
              </a:rPr>
              <a:t>Prevent readers’ eyes from glazing over (e.g. journalists editorializing scientific publications).</a:t>
            </a:r>
          </a:p>
          <a:p>
            <a:r>
              <a:rPr lang="en-US" sz="1200" b="0" i="0" kern="1200" dirty="0" smtClean="0">
                <a:solidFill>
                  <a:schemeClr val="tx1"/>
                </a:solidFill>
                <a:effectLst/>
                <a:latin typeface="+mn-lt"/>
                <a:ea typeface="+mn-ea"/>
                <a:cs typeface="+mn-cs"/>
              </a:rPr>
              <a:t>Persuade someone through trickery (e.g. conveniently “forgetting” to mention studies that cast doubt on the arguments you’re hoping to make).</a:t>
            </a:r>
          </a:p>
          <a:p>
            <a:r>
              <a:rPr lang="en-US" sz="1200" b="0" i="0" kern="1200" dirty="0" smtClean="0">
                <a:solidFill>
                  <a:schemeClr val="tx1"/>
                </a:solidFill>
                <a:effectLst/>
                <a:latin typeface="+mn-lt"/>
                <a:ea typeface="+mn-ea"/>
                <a:cs typeface="+mn-cs"/>
              </a:rPr>
              <a:t>Feel better about their opinions (e.g. when they’re suffering from </a:t>
            </a:r>
            <a:r>
              <a:rPr lang="en-US" sz="1200" b="0"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33</a:t>
            </a:fld>
            <a:endParaRPr lang="en-US"/>
          </a:p>
        </p:txBody>
      </p:sp>
    </p:spTree>
    <p:extLst>
      <p:ext uri="{BB962C8B-B14F-4D97-AF65-F5344CB8AC3E}">
        <p14:creationId xmlns:p14="http://schemas.microsoft.com/office/powerpoint/2010/main" val="100913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34</a:t>
            </a:fld>
            <a:endParaRPr lang="en-US"/>
          </a:p>
        </p:txBody>
      </p:sp>
    </p:spTree>
    <p:extLst>
      <p:ext uri="{BB962C8B-B14F-4D97-AF65-F5344CB8AC3E}">
        <p14:creationId xmlns:p14="http://schemas.microsoft.com/office/powerpoint/2010/main" val="106579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35</a:t>
            </a:fld>
            <a:endParaRPr lang="en-US"/>
          </a:p>
        </p:txBody>
      </p:sp>
    </p:spTree>
    <p:extLst>
      <p:ext uri="{BB962C8B-B14F-4D97-AF65-F5344CB8AC3E}">
        <p14:creationId xmlns:p14="http://schemas.microsoft.com/office/powerpoint/2010/main" val="3017386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21% of New York City residents really infected with the novel coronavirus? | by Cassie </a:t>
            </a:r>
            <a:r>
              <a:rPr lang="en-US" dirty="0" err="1" smtClean="0"/>
              <a:t>Kozyrkov</a:t>
            </a:r>
            <a:r>
              <a:rPr lang="en-US" dirty="0" smtClean="0"/>
              <a:t> | Towards Data Science</a:t>
            </a:r>
          </a:p>
          <a:p>
            <a:r>
              <a:rPr lang="en-US" dirty="0" smtClean="0"/>
              <a:t>https://towardsdatascience.com/were-21-of-new-york-city-residents-really-infected-with-covid-19-aab6ebefda0</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36</a:t>
            </a:fld>
            <a:endParaRPr lang="en-US"/>
          </a:p>
        </p:txBody>
      </p:sp>
    </p:spTree>
    <p:extLst>
      <p:ext uri="{BB962C8B-B14F-4D97-AF65-F5344CB8AC3E}">
        <p14:creationId xmlns:p14="http://schemas.microsoft.com/office/powerpoint/2010/main" val="1711206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haven’t thought about this one, take a moment to guess. Imagine the group has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=30 people in it. What are the chances two people get their cake on the same day?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38</a:t>
            </a:fld>
            <a:endParaRPr lang="en-US"/>
          </a:p>
        </p:txBody>
      </p:sp>
    </p:spTree>
    <p:extLst>
      <p:ext uri="{BB962C8B-B14F-4D97-AF65-F5344CB8AC3E}">
        <p14:creationId xmlns:p14="http://schemas.microsoft.com/office/powerpoint/2010/main" val="219090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Ya3ny eh?</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If lopsided results are misleading, that doesn’t necessarily mean that they were born out of the </a:t>
            </a:r>
            <a:r>
              <a:rPr lang="en-US" sz="1200" b="0" i="1" kern="1200" dirty="0" smtClean="0">
                <a:solidFill>
                  <a:schemeClr val="tx1"/>
                </a:solidFill>
                <a:effectLst/>
                <a:latin typeface="+mn-lt"/>
                <a:ea typeface="+mn-ea"/>
                <a:cs typeface="+mn-cs"/>
              </a:rPr>
              <a:t>intent </a:t>
            </a:r>
            <a:r>
              <a:rPr lang="en-US" sz="1200" b="0" i="0" kern="1200" dirty="0" smtClean="0">
                <a:solidFill>
                  <a:schemeClr val="tx1"/>
                </a:solidFill>
                <a:effectLst/>
                <a:latin typeface="+mn-lt"/>
                <a:ea typeface="+mn-ea"/>
                <a:cs typeface="+mn-cs"/>
              </a:rPr>
              <a:t>to mislead. Perhaps they were, perhaps they weren’t. Statistical bias can come about through negligence, ignorance, </a:t>
            </a:r>
            <a:r>
              <a:rPr lang="en-US" sz="1200" b="0" i="0" kern="1200" dirty="0" err="1" smtClean="0">
                <a:solidFill>
                  <a:schemeClr val="tx1"/>
                </a:solidFill>
                <a:effectLst/>
                <a:latin typeface="+mn-lt"/>
                <a:ea typeface="+mn-ea"/>
                <a:cs typeface="+mn-cs"/>
              </a:rPr>
              <a:t>expediancy</a:t>
            </a:r>
            <a:r>
              <a:rPr lang="en-US" sz="1200" b="0" i="0" kern="1200" dirty="0" smtClean="0">
                <a:solidFill>
                  <a:schemeClr val="tx1"/>
                </a:solidFill>
                <a:effectLst/>
                <a:latin typeface="+mn-lt"/>
                <a:ea typeface="+mn-ea"/>
                <a:cs typeface="+mn-cs"/>
              </a:rPr>
              <a:t>, or shenanigans.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a:t>
            </a:fld>
            <a:endParaRPr lang="en-US"/>
          </a:p>
        </p:txBody>
      </p:sp>
    </p:spTree>
    <p:extLst>
      <p:ext uri="{BB962C8B-B14F-4D97-AF65-F5344CB8AC3E}">
        <p14:creationId xmlns:p14="http://schemas.microsoft.com/office/powerpoint/2010/main" val="1124556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Or, if that’s daunting, just answer this: would you prefer to bet me $10 that there are birthday duplicates or $10 that there aren’t?</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39</a:t>
            </a:fld>
            <a:endParaRPr lang="en-US"/>
          </a:p>
        </p:txBody>
      </p:sp>
    </p:spTree>
    <p:extLst>
      <p:ext uri="{BB962C8B-B14F-4D97-AF65-F5344CB8AC3E}">
        <p14:creationId xmlns:p14="http://schemas.microsoft.com/office/powerpoint/2010/main" val="638595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a:t>
            </a:r>
          </a:p>
          <a:p>
            <a:endParaRPr lang="en-US" dirty="0" smtClean="0"/>
          </a:p>
          <a:p>
            <a:r>
              <a:rPr lang="en-US" dirty="0" smtClean="0"/>
              <a:t>Probability lives</a:t>
            </a:r>
            <a:r>
              <a:rPr lang="en-US" baseline="0" dirty="0" smtClean="0"/>
              <a:t> between 0 and 1 </a:t>
            </a:r>
          </a:p>
          <a:p>
            <a:endParaRPr lang="en-US" baseline="0" dirty="0" smtClean="0"/>
          </a:p>
          <a:p>
            <a:r>
              <a:rPr lang="en-US" baseline="0" dirty="0" smtClean="0"/>
              <a:t>Or 0 and 100%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40</a:t>
            </a:fld>
            <a:endParaRPr lang="en-US"/>
          </a:p>
        </p:txBody>
      </p:sp>
    </p:spTree>
    <p:extLst>
      <p:ext uri="{BB962C8B-B14F-4D97-AF65-F5344CB8AC3E}">
        <p14:creationId xmlns:p14="http://schemas.microsoft.com/office/powerpoint/2010/main" val="3197719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42</a:t>
            </a:fld>
            <a:endParaRPr lang="en-US"/>
          </a:p>
        </p:txBody>
      </p:sp>
    </p:spTree>
    <p:extLst>
      <p:ext uri="{BB962C8B-B14F-4D97-AF65-F5344CB8AC3E}">
        <p14:creationId xmlns:p14="http://schemas.microsoft.com/office/powerpoint/2010/main" val="3925993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43</a:t>
            </a:fld>
            <a:endParaRPr lang="en-US"/>
          </a:p>
        </p:txBody>
      </p:sp>
    </p:spTree>
    <p:extLst>
      <p:ext uri="{BB962C8B-B14F-4D97-AF65-F5344CB8AC3E}">
        <p14:creationId xmlns:p14="http://schemas.microsoft.com/office/powerpoint/2010/main" val="3356650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Go look up a proof if you like… or satisfy yourself with a quick example and move along: If I have 2 options for a vegetarian dish OR 3 options for a meaty dish, then how many meal options do I have? 2 + 3 = 5. What if I can choose a main course AND one of 2 desserts? How many different meals am I choosing from? 5 x 2 = 10. Try it out with concrete examples of dishes and write it all out if you don’t believe 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What’s the probability a randomly selected meal is veg-friendly?</a:t>
            </a:r>
          </a:p>
          <a:p>
            <a:r>
              <a:rPr lang="en-US" sz="1200" b="0" i="0" kern="1200" dirty="0" smtClean="0">
                <a:solidFill>
                  <a:schemeClr val="tx1"/>
                </a:solidFill>
                <a:effectLst/>
                <a:latin typeface="+mn-lt"/>
                <a:ea typeface="+mn-ea"/>
                <a:cs typeface="+mn-cs"/>
              </a:rPr>
              <a:t>NUMERATOR = 2 x 2 = 4; DENOMINATOR = 10. ANSWER = 4/10 = 40%</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44</a:t>
            </a:fld>
            <a:endParaRPr lang="en-US"/>
          </a:p>
        </p:txBody>
      </p:sp>
    </p:spTree>
    <p:extLst>
      <p:ext uri="{BB962C8B-B14F-4D97-AF65-F5344CB8AC3E}">
        <p14:creationId xmlns:p14="http://schemas.microsoft.com/office/powerpoint/2010/main" val="879299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45</a:t>
            </a:fld>
            <a:endParaRPr lang="en-US"/>
          </a:p>
        </p:txBody>
      </p:sp>
    </p:spTree>
    <p:extLst>
      <p:ext uri="{BB962C8B-B14F-4D97-AF65-F5344CB8AC3E}">
        <p14:creationId xmlns:p14="http://schemas.microsoft.com/office/powerpoint/2010/main" val="2210922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46</a:t>
            </a:fld>
            <a:endParaRPr lang="en-US"/>
          </a:p>
        </p:txBody>
      </p:sp>
    </p:spTree>
    <p:extLst>
      <p:ext uri="{BB962C8B-B14F-4D97-AF65-F5344CB8AC3E}">
        <p14:creationId xmlns:p14="http://schemas.microsoft.com/office/powerpoint/2010/main" val="3561449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difference between </a:t>
            </a:r>
            <a:r>
              <a:rPr lang="en-US" sz="1200" b="0" i="0" u="sng" kern="1200" dirty="0" smtClean="0">
                <a:solidFill>
                  <a:schemeClr val="tx1"/>
                </a:solidFill>
                <a:effectLst/>
                <a:latin typeface="+mn-lt"/>
                <a:ea typeface="+mn-ea"/>
                <a:cs typeface="+mn-cs"/>
                <a:hlinkClick r:id="rId3"/>
              </a:rPr>
              <a:t>a combination and a permutation</a:t>
            </a:r>
            <a:r>
              <a:rPr lang="en-US" sz="1200" b="0" i="0" kern="1200" dirty="0" smtClean="0">
                <a:solidFill>
                  <a:schemeClr val="tx1"/>
                </a:solidFill>
                <a:effectLst/>
                <a:latin typeface="+mn-lt"/>
                <a:ea typeface="+mn-ea"/>
                <a:cs typeface="+mn-cs"/>
              </a:rPr>
              <a:t> is that order matters with permutations but not with combinations. If you think about the image above for a moment, you’ll see why the number of possible options is bigger with permutations than with combinations (if you run the numbers on choosing 7 from 200, you’ll see that the answer on the left is a 13 digit number while on the right it’s a 17 digit number, and if you ogle the formula you’ll see that there’s an extra term in the combination’s denominator that removes the effect of ordering after selection, dumping all the pills into a single container and shaking it). Fun fact: your so-called “combination” bike lock is actually a permutation-with-replacement bike lock. (Technically, a *combination* lock that opens with 1008 should also open with 0810 because order doesn’t matter.)</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47</a:t>
            </a:fld>
            <a:endParaRPr lang="en-US"/>
          </a:p>
        </p:txBody>
      </p:sp>
    </p:spTree>
    <p:extLst>
      <p:ext uri="{BB962C8B-B14F-4D97-AF65-F5344CB8AC3E}">
        <p14:creationId xmlns:p14="http://schemas.microsoft.com/office/powerpoint/2010/main" val="4279948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Probability | 365 Data Science Online Course - YouTube</a:t>
            </a:r>
          </a:p>
          <a:p>
            <a:r>
              <a:rPr lang="en-US" dirty="0" smtClean="0"/>
              <a:t>https://www.youtube.com/watch?v=soZRfdnkUQg&amp;list=PLaFfQroTgZnxtnfht3BzBHVfxodX9AR9F&amp;index=15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48</a:t>
            </a:fld>
            <a:endParaRPr lang="en-US"/>
          </a:p>
        </p:txBody>
      </p:sp>
    </p:spTree>
    <p:extLst>
      <p:ext uri="{BB962C8B-B14F-4D97-AF65-F5344CB8AC3E}">
        <p14:creationId xmlns:p14="http://schemas.microsoft.com/office/powerpoint/2010/main" val="642947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Event-based</a:t>
            </a:r>
            <a:r>
              <a:rPr lang="en-US" dirty="0" smtClean="0"/>
              <a:t> (involves enumerating events and counting them)</a:t>
            </a:r>
          </a:p>
          <a:p>
            <a:r>
              <a:rPr lang="en-US" b="1" i="1" dirty="0" smtClean="0"/>
              <a:t>Frequency-based</a:t>
            </a:r>
            <a:r>
              <a:rPr lang="en-US" dirty="0" smtClean="0"/>
              <a:t> (involves </a:t>
            </a:r>
            <a:r>
              <a:rPr lang="en-US" u="sng" dirty="0" smtClean="0">
                <a:hlinkClick r:id="rId3"/>
              </a:rPr>
              <a:t>distributions</a:t>
            </a:r>
            <a:r>
              <a:rPr lang="en-US" dirty="0" smtClean="0"/>
              <a:t> symbolizing how things would shake out if we observed our phenomenon in infinite parallel universes)</a:t>
            </a:r>
          </a:p>
          <a:p>
            <a:r>
              <a:rPr lang="en-US" b="1" i="1" dirty="0" smtClean="0"/>
              <a:t>Subjective</a:t>
            </a:r>
            <a:r>
              <a:rPr lang="en-US" dirty="0" smtClean="0"/>
              <a:t> (involves </a:t>
            </a:r>
            <a:r>
              <a:rPr lang="en-US" u="sng" dirty="0" smtClean="0">
                <a:hlinkClick r:id="rId3"/>
              </a:rPr>
              <a:t>distributions</a:t>
            </a:r>
            <a:r>
              <a:rPr lang="en-US" dirty="0" smtClean="0"/>
              <a:t> symbolizing human belief in what’s likely, ideally as expressed in terms of bets… since putting your money where your mouth is reduces your tendency to spew nonsense)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49</a:t>
            </a:fld>
            <a:endParaRPr lang="en-US"/>
          </a:p>
        </p:txBody>
      </p:sp>
    </p:spTree>
    <p:extLst>
      <p:ext uri="{BB962C8B-B14F-4D97-AF65-F5344CB8AC3E}">
        <p14:creationId xmlns:p14="http://schemas.microsoft.com/office/powerpoint/2010/main" val="351910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a:t>
            </a:fld>
            <a:endParaRPr lang="en-US"/>
          </a:p>
        </p:txBody>
      </p:sp>
    </p:spTree>
    <p:extLst>
      <p:ext uri="{BB962C8B-B14F-4D97-AF65-F5344CB8AC3E}">
        <p14:creationId xmlns:p14="http://schemas.microsoft.com/office/powerpoint/2010/main" val="3007271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early chapters tend to start with the </a:t>
            </a:r>
            <a:r>
              <a:rPr lang="en-US" sz="1200" b="1" i="1" kern="1200" dirty="0" smtClean="0">
                <a:solidFill>
                  <a:schemeClr val="tx1"/>
                </a:solidFill>
                <a:effectLst/>
                <a:latin typeface="+mn-lt"/>
                <a:ea typeface="+mn-ea"/>
                <a:cs typeface="+mn-cs"/>
              </a:rPr>
              <a:t>event-based approach to probability</a:t>
            </a:r>
            <a:r>
              <a:rPr lang="en-US" sz="1200" b="0" i="0" kern="1200" dirty="0" smtClean="0">
                <a:solidFill>
                  <a:schemeClr val="tx1"/>
                </a:solidFill>
                <a:effectLst/>
                <a:latin typeface="+mn-lt"/>
                <a:ea typeface="+mn-ea"/>
                <a:cs typeface="+mn-cs"/>
              </a:rPr>
              <a:t>. That’s because it’s an easy playground to get some basics across and most humans probably (heh) already have an intuition for it. </a:t>
            </a:r>
            <a:r>
              <a:rPr lang="en-US" sz="1200" b="0" i="1" kern="1200" dirty="0" smtClean="0">
                <a:solidFill>
                  <a:schemeClr val="tx1"/>
                </a:solidFill>
                <a:effectLst/>
                <a:latin typeface="+mn-lt"/>
                <a:ea typeface="+mn-ea"/>
                <a:cs typeface="+mn-cs"/>
              </a:rPr>
              <a:t>Examples:</a:t>
            </a:r>
            <a:r>
              <a:rPr lang="en-US" sz="1200" b="0" i="0" kern="1200" dirty="0" smtClean="0">
                <a:solidFill>
                  <a:schemeClr val="tx1"/>
                </a:solidFill>
                <a:effectLst/>
                <a:latin typeface="+mn-lt"/>
                <a:ea typeface="+mn-ea"/>
                <a:cs typeface="+mn-cs"/>
              </a:rPr>
              <a:t> What are the chances your fair coin comes up tails? 1/2. What are the chances you roll a 6 on a six-sided die? 1/6. What’s happening here?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50</a:t>
            </a:fld>
            <a:endParaRPr lang="en-US"/>
          </a:p>
        </p:txBody>
      </p:sp>
    </p:spTree>
    <p:extLst>
      <p:ext uri="{BB962C8B-B14F-4D97-AF65-F5344CB8AC3E}">
        <p14:creationId xmlns:p14="http://schemas.microsoft.com/office/powerpoint/2010/main" val="183261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work with </a:t>
            </a:r>
            <a:r>
              <a:rPr lang="en-US" sz="1200" b="1" i="1" kern="1200" dirty="0" smtClean="0">
                <a:solidFill>
                  <a:schemeClr val="tx1"/>
                </a:solidFill>
                <a:effectLst/>
                <a:latin typeface="+mn-lt"/>
                <a:ea typeface="+mn-ea"/>
                <a:cs typeface="+mn-cs"/>
              </a:rPr>
              <a:t>event-based probability</a:t>
            </a:r>
            <a:r>
              <a:rPr lang="en-US" sz="1200" b="0" i="0" kern="1200" dirty="0" smtClean="0">
                <a:solidFill>
                  <a:schemeClr val="tx1"/>
                </a:solidFill>
                <a:effectLst/>
                <a:latin typeface="+mn-lt"/>
                <a:ea typeface="+mn-ea"/>
                <a:cs typeface="+mn-cs"/>
              </a:rPr>
              <a:t>, you need to be able to enumerate events and count them. That’s why your textbook probably drags you through </a:t>
            </a:r>
            <a:r>
              <a:rPr lang="en-US" sz="1200" b="1" i="1" kern="1200" dirty="0" err="1" smtClean="0">
                <a:solidFill>
                  <a:schemeClr val="tx1"/>
                </a:solidFill>
                <a:effectLst/>
                <a:latin typeface="+mn-lt"/>
                <a:ea typeface="+mn-ea"/>
                <a:cs typeface="+mn-cs"/>
              </a:rPr>
              <a:t>combinatorics</a:t>
            </a:r>
            <a:r>
              <a:rPr lang="en-US" sz="1200" b="0" i="0" kern="1200" dirty="0" smtClean="0">
                <a:solidFill>
                  <a:schemeClr val="tx1"/>
                </a:solidFill>
                <a:effectLst/>
                <a:latin typeface="+mn-lt"/>
                <a:ea typeface="+mn-ea"/>
                <a:cs typeface="+mn-cs"/>
              </a:rPr>
              <a:t> till you’re thoroughly sick of it.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51</a:t>
            </a:fld>
            <a:endParaRPr lang="en-US"/>
          </a:p>
        </p:txBody>
      </p:sp>
    </p:spTree>
    <p:extLst>
      <p:ext uri="{BB962C8B-B14F-4D97-AF65-F5344CB8AC3E}">
        <p14:creationId xmlns:p14="http://schemas.microsoft.com/office/powerpoint/2010/main" val="2726377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event-based world, all building block events are equally probable so as to lend themselves to basic arithmetic unmolested by layers of messy modifiers. It’s a world where all the coins are fair, all the dice are balanced, all the cards are </a:t>
            </a:r>
            <a:r>
              <a:rPr lang="en-US" sz="1200" b="0" i="0" kern="1200" dirty="0" err="1" smtClean="0">
                <a:solidFill>
                  <a:schemeClr val="tx1"/>
                </a:solidFill>
                <a:effectLst/>
                <a:latin typeface="+mn-lt"/>
                <a:ea typeface="+mn-ea"/>
                <a:cs typeface="+mn-cs"/>
              </a:rPr>
              <a:t>unscuffed</a:t>
            </a:r>
            <a:r>
              <a:rPr lang="en-US" sz="1200" b="0" i="0" kern="1200" dirty="0" smtClean="0">
                <a:solidFill>
                  <a:schemeClr val="tx1"/>
                </a:solidFill>
                <a:effectLst/>
                <a:latin typeface="+mn-lt"/>
                <a:ea typeface="+mn-ea"/>
                <a:cs typeface="+mn-cs"/>
              </a:rPr>
              <a:t>, and all the birthdays are equally likely.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53</a:t>
            </a:fld>
            <a:endParaRPr lang="en-US"/>
          </a:p>
        </p:txBody>
      </p:sp>
    </p:spTree>
    <p:extLst>
      <p:ext uri="{BB962C8B-B14F-4D97-AF65-F5344CB8AC3E}">
        <p14:creationId xmlns:p14="http://schemas.microsoft.com/office/powerpoint/2010/main" val="70655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 this question: </a:t>
            </a:r>
            <a:r>
              <a:rPr lang="en-US" sz="1200" b="0" i="1" kern="1200" dirty="0" smtClean="0">
                <a:solidFill>
                  <a:schemeClr val="tx1"/>
                </a:solidFill>
                <a:effectLst/>
                <a:latin typeface="+mn-lt"/>
                <a:ea typeface="+mn-ea"/>
                <a:cs typeface="+mn-cs"/>
              </a:rPr>
              <a:t>“What’s the probability you need to wait more than 10 minutes for the bus?” </a:t>
            </a:r>
            <a:r>
              <a:rPr lang="en-US" sz="1200" b="0" i="0" kern="1200" dirty="0" smtClean="0">
                <a:solidFill>
                  <a:schemeClr val="tx1"/>
                </a:solidFill>
                <a:effectLst/>
                <a:latin typeface="+mn-lt"/>
                <a:ea typeface="+mn-ea"/>
                <a:cs typeface="+mn-cs"/>
              </a:rPr>
              <a:t>This is going to be tricky to count (in nanoseconds?) and a pain because counting events means you can’t work with time as a </a:t>
            </a:r>
            <a:r>
              <a:rPr lang="en-US" sz="1200" b="0" i="0" u="sng" kern="1200" dirty="0" smtClean="0">
                <a:solidFill>
                  <a:schemeClr val="tx1"/>
                </a:solidFill>
                <a:effectLst/>
                <a:latin typeface="+mn-lt"/>
                <a:ea typeface="+mn-ea"/>
                <a:cs typeface="+mn-cs"/>
                <a:hlinkClick r:id="rId3"/>
              </a:rPr>
              <a:t>continuous</a:t>
            </a:r>
            <a:r>
              <a:rPr lang="en-US" sz="1200" b="0" i="0" kern="1200" dirty="0" smtClean="0">
                <a:solidFill>
                  <a:schemeClr val="tx1"/>
                </a:solidFill>
                <a:effectLst/>
                <a:latin typeface="+mn-lt"/>
                <a:ea typeface="+mn-ea"/>
                <a:cs typeface="+mn-cs"/>
              </a:rPr>
              <a:t> thing. It gets worse if you have a bus driver who has some probability of stopping for a smoke break that’s dependent on how late the bus is already. How are you going to enumerate that? You’re not. Maybe counting events isn’t your friend here…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54</a:t>
            </a:fld>
            <a:endParaRPr lang="en-US"/>
          </a:p>
        </p:txBody>
      </p:sp>
    </p:spTree>
    <p:extLst>
      <p:ext uri="{BB962C8B-B14F-4D97-AF65-F5344CB8AC3E}">
        <p14:creationId xmlns:p14="http://schemas.microsoft.com/office/powerpoint/2010/main" val="1370038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 this question: </a:t>
            </a:r>
            <a:r>
              <a:rPr lang="en-US" sz="1200" b="0" i="1" kern="1200" dirty="0" smtClean="0">
                <a:solidFill>
                  <a:schemeClr val="tx1"/>
                </a:solidFill>
                <a:effectLst/>
                <a:latin typeface="+mn-lt"/>
                <a:ea typeface="+mn-ea"/>
                <a:cs typeface="+mn-cs"/>
              </a:rPr>
              <a:t>“What’s the probability you need to wait more than 10 minutes for the bus?” </a:t>
            </a:r>
            <a:r>
              <a:rPr lang="en-US" sz="1200" b="0" i="0" kern="1200" dirty="0" smtClean="0">
                <a:solidFill>
                  <a:schemeClr val="tx1"/>
                </a:solidFill>
                <a:effectLst/>
                <a:latin typeface="+mn-lt"/>
                <a:ea typeface="+mn-ea"/>
                <a:cs typeface="+mn-cs"/>
              </a:rPr>
              <a:t>This is going to be tricky to count (in nanoseconds?) and a pain because counting events means you can’t work with time as a </a:t>
            </a:r>
            <a:r>
              <a:rPr lang="en-US" sz="1200" b="0" i="0" u="sng" kern="1200" dirty="0" smtClean="0">
                <a:solidFill>
                  <a:schemeClr val="tx1"/>
                </a:solidFill>
                <a:effectLst/>
                <a:latin typeface="+mn-lt"/>
                <a:ea typeface="+mn-ea"/>
                <a:cs typeface="+mn-cs"/>
                <a:hlinkClick r:id="rId3"/>
              </a:rPr>
              <a:t>continuous</a:t>
            </a:r>
            <a:r>
              <a:rPr lang="en-US" sz="1200" b="0" i="0" kern="1200" dirty="0" smtClean="0">
                <a:solidFill>
                  <a:schemeClr val="tx1"/>
                </a:solidFill>
                <a:effectLst/>
                <a:latin typeface="+mn-lt"/>
                <a:ea typeface="+mn-ea"/>
                <a:cs typeface="+mn-cs"/>
              </a:rPr>
              <a:t> thing. It gets worse if you have a bus driver who has some probability of stopping for a smoke break that’s dependent on how late the bus is already. How are you going to enumerate that? You’re not. Maybe counting events isn’t your friend here…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55</a:t>
            </a:fld>
            <a:endParaRPr lang="en-US"/>
          </a:p>
        </p:txBody>
      </p:sp>
    </p:spTree>
    <p:extLst>
      <p:ext uri="{BB962C8B-B14F-4D97-AF65-F5344CB8AC3E}">
        <p14:creationId xmlns:p14="http://schemas.microsoft.com/office/powerpoint/2010/main" val="994915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Event-based</a:t>
            </a:r>
            <a:r>
              <a:rPr lang="en-US" dirty="0" smtClean="0"/>
              <a:t> (involves enumerating events and counting them)</a:t>
            </a:r>
          </a:p>
          <a:p>
            <a:r>
              <a:rPr lang="en-US" b="1" i="1" dirty="0" smtClean="0"/>
              <a:t>Frequency-based</a:t>
            </a:r>
            <a:r>
              <a:rPr lang="en-US" dirty="0" smtClean="0"/>
              <a:t> (involves </a:t>
            </a:r>
            <a:r>
              <a:rPr lang="en-US" u="sng" dirty="0" smtClean="0">
                <a:hlinkClick r:id="rId3"/>
              </a:rPr>
              <a:t>distributions</a:t>
            </a:r>
            <a:r>
              <a:rPr lang="en-US" dirty="0" smtClean="0"/>
              <a:t> symbolizing how things would shake out if we observed our phenomenon in infinite parallel universes)</a:t>
            </a:r>
          </a:p>
          <a:p>
            <a:r>
              <a:rPr lang="en-US" b="1" i="1" dirty="0" smtClean="0"/>
              <a:t>Subjective</a:t>
            </a:r>
            <a:r>
              <a:rPr lang="en-US" dirty="0" smtClean="0"/>
              <a:t> (involves </a:t>
            </a:r>
            <a:r>
              <a:rPr lang="en-US" u="sng" dirty="0" smtClean="0">
                <a:hlinkClick r:id="rId3"/>
              </a:rPr>
              <a:t>distributions</a:t>
            </a:r>
            <a:r>
              <a:rPr lang="en-US" dirty="0" smtClean="0"/>
              <a:t> symbolizing human belief in what’s likely, ideally as expressed in terms of bets… since putting your money where your mouth is reduces your tendency to spew nonsense)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56</a:t>
            </a:fld>
            <a:endParaRPr lang="en-US"/>
          </a:p>
        </p:txBody>
      </p:sp>
    </p:spTree>
    <p:extLst>
      <p:ext uri="{BB962C8B-B14F-4D97-AF65-F5344CB8AC3E}">
        <p14:creationId xmlns:p14="http://schemas.microsoft.com/office/powerpoint/2010/main" val="22733446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57</a:t>
            </a:fld>
            <a:endParaRPr lang="en-US"/>
          </a:p>
        </p:txBody>
      </p:sp>
    </p:spTree>
    <p:extLst>
      <p:ext uri="{BB962C8B-B14F-4D97-AF65-F5344CB8AC3E}">
        <p14:creationId xmlns:p14="http://schemas.microsoft.com/office/powerpoint/2010/main" val="3714274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if we assume all 366 birthdays are equally likely*</a:t>
            </a:r>
            <a:r>
              <a:rPr lang="en-US" sz="1200" b="0" i="0" kern="1200" dirty="0" smtClean="0">
                <a:solidFill>
                  <a:schemeClr val="tx1"/>
                </a:solidFill>
                <a:effectLst/>
                <a:latin typeface="+mn-lt"/>
                <a:ea typeface="+mn-ea"/>
                <a:cs typeface="+mn-cs"/>
              </a:rPr>
              <a:t>, we can stick with counting. Whew!</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58</a:t>
            </a:fld>
            <a:endParaRPr lang="en-US"/>
          </a:p>
        </p:txBody>
      </p:sp>
    </p:spTree>
    <p:extLst>
      <p:ext uri="{BB962C8B-B14F-4D97-AF65-F5344CB8AC3E}">
        <p14:creationId xmlns:p14="http://schemas.microsoft.com/office/powerpoint/2010/main" val="3188437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59</a:t>
            </a:fld>
            <a:endParaRPr lang="en-US"/>
          </a:p>
        </p:txBody>
      </p:sp>
    </p:spTree>
    <p:extLst>
      <p:ext uri="{BB962C8B-B14F-4D97-AF65-F5344CB8AC3E}">
        <p14:creationId xmlns:p14="http://schemas.microsoft.com/office/powerpoint/2010/main" val="1707744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60</a:t>
            </a:fld>
            <a:endParaRPr lang="en-US"/>
          </a:p>
        </p:txBody>
      </p:sp>
    </p:spTree>
    <p:extLst>
      <p:ext uri="{BB962C8B-B14F-4D97-AF65-F5344CB8AC3E}">
        <p14:creationId xmlns:p14="http://schemas.microsoft.com/office/powerpoint/2010/main" val="137507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High bias doesn’t mean you’re shooting all over the place (that’s high variance), but may cause a perfect archer hit below the bullseye all the 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a:t>
            </a:fld>
            <a:endParaRPr lang="en-US"/>
          </a:p>
        </p:txBody>
      </p:sp>
    </p:spTree>
    <p:extLst>
      <p:ext uri="{BB962C8B-B14F-4D97-AF65-F5344CB8AC3E}">
        <p14:creationId xmlns:p14="http://schemas.microsoft.com/office/powerpoint/2010/main" val="3306661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64</a:t>
            </a:fld>
            <a:endParaRPr lang="en-US"/>
          </a:p>
        </p:txBody>
      </p:sp>
    </p:spTree>
    <p:extLst>
      <p:ext uri="{BB962C8B-B14F-4D97-AF65-F5344CB8AC3E}">
        <p14:creationId xmlns:p14="http://schemas.microsoft.com/office/powerpoint/2010/main" val="1747442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65</a:t>
            </a:fld>
            <a:endParaRPr lang="en-US"/>
          </a:p>
        </p:txBody>
      </p:sp>
    </p:spTree>
    <p:extLst>
      <p:ext uri="{BB962C8B-B14F-4D97-AF65-F5344CB8AC3E}">
        <p14:creationId xmlns:p14="http://schemas.microsoft.com/office/powerpoint/2010/main" val="1765062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of counting all the ways we can have people sharing birthdays, the trick is to rephrase the problem and count a much simpler thing: the opposite!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what we need to find is the answer to this: </a:t>
            </a:r>
            <a:r>
              <a:rPr lang="en-US" sz="1200" b="0" i="1" kern="1200" dirty="0" smtClean="0">
                <a:solidFill>
                  <a:schemeClr val="tx1"/>
                </a:solidFill>
                <a:effectLst/>
                <a:latin typeface="+mn-lt"/>
                <a:ea typeface="+mn-ea"/>
                <a:cs typeface="+mn-cs"/>
              </a:rPr>
              <a:t>“What’s the probability that there’s NOT any birthday sharing in the crowd?”</a:t>
            </a:r>
            <a:r>
              <a:rPr lang="en-US" sz="1200" b="0" i="0" kern="1200" dirty="0" smtClean="0">
                <a:solidFill>
                  <a:schemeClr val="tx1"/>
                </a:solidFill>
                <a:effectLst/>
                <a:latin typeface="+mn-lt"/>
                <a:ea typeface="+mn-ea"/>
                <a:cs typeface="+mn-cs"/>
              </a:rPr>
              <a:t> In other words, what’s the probability all birthdays are unique?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68</a:t>
            </a:fld>
            <a:endParaRPr lang="en-US"/>
          </a:p>
        </p:txBody>
      </p:sp>
    </p:spTree>
    <p:extLst>
      <p:ext uri="{BB962C8B-B14F-4D97-AF65-F5344CB8AC3E}">
        <p14:creationId xmlns:p14="http://schemas.microsoft.com/office/powerpoint/2010/main" val="3935911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first person has 366 options for a birthday (greedy pig) AND the second person has only 365 because we force them to have a different birthday. If person 1 is born on Oct 8 and we’re forcing our room to have N unique birthdays in it, we turn all Oct 8 birthday folk away at the door. Each applicant for the room has fewer options by one.</a:t>
            </a:r>
            <a:endParaRPr lang="en-US" dirty="0" smtClean="0"/>
          </a:p>
          <a:p>
            <a:endParaRPr lang="en-US" dirty="0" smtClean="0"/>
          </a:p>
          <a:p>
            <a:r>
              <a:rPr lang="en-US" dirty="0" smtClean="0"/>
              <a:t>AND</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So it’s 366 options for person 1 AND 365 for person 2 AND 364 for person 3 … AND (367— N) for person N.</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70</a:t>
            </a:fld>
            <a:endParaRPr lang="en-US"/>
          </a:p>
        </p:txBody>
      </p:sp>
    </p:spTree>
    <p:extLst>
      <p:ext uri="{BB962C8B-B14F-4D97-AF65-F5344CB8AC3E}">
        <p14:creationId xmlns:p14="http://schemas.microsoft.com/office/powerpoint/2010/main" val="3819348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71</a:t>
            </a:fld>
            <a:endParaRPr lang="en-US"/>
          </a:p>
        </p:txBody>
      </p:sp>
    </p:spTree>
    <p:extLst>
      <p:ext uri="{BB962C8B-B14F-4D97-AF65-F5344CB8AC3E}">
        <p14:creationId xmlns:p14="http://schemas.microsoft.com/office/powerpoint/2010/main" val="14733322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72</a:t>
            </a:fld>
            <a:endParaRPr lang="en-US"/>
          </a:p>
        </p:txBody>
      </p:sp>
    </p:spTree>
    <p:extLst>
      <p:ext uri="{BB962C8B-B14F-4D97-AF65-F5344CB8AC3E}">
        <p14:creationId xmlns:p14="http://schemas.microsoft.com/office/powerpoint/2010/main" val="1207281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you’re curious to know the actual numbers (50% happens at N = 23, 99% at N = 55)</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74</a:t>
            </a:fld>
            <a:endParaRPr lang="en-US"/>
          </a:p>
        </p:txBody>
      </p:sp>
    </p:spTree>
    <p:extLst>
      <p:ext uri="{BB962C8B-B14F-4D97-AF65-F5344CB8AC3E}">
        <p14:creationId xmlns:p14="http://schemas.microsoft.com/office/powerpoint/2010/main" val="11562832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is counting such a big deal early on in your textbook and then suddenly it disappears, leaving everyone disgruntled? Turns out that it’s mostly a means to an end, since the assumption that all elementary events are equally likely is too amateurish for most pros to stomach… </a:t>
            </a:r>
            <a:r>
              <a:rPr lang="en-US" sz="1200" b="0" i="0" u="sng" kern="1200" dirty="0" smtClean="0">
                <a:solidFill>
                  <a:schemeClr val="tx1"/>
                </a:solidFill>
                <a:effectLst/>
                <a:latin typeface="+mn-lt"/>
                <a:ea typeface="+mn-ea"/>
                <a:cs typeface="+mn-cs"/>
                <a:hlinkClick r:id="rId3"/>
              </a:rPr>
              <a:t>even for birthdays</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75</a:t>
            </a:fld>
            <a:endParaRPr lang="en-US"/>
          </a:p>
        </p:txBody>
      </p:sp>
    </p:spTree>
    <p:extLst>
      <p:ext uri="{BB962C8B-B14F-4D97-AF65-F5344CB8AC3E}">
        <p14:creationId xmlns:p14="http://schemas.microsoft.com/office/powerpoint/2010/main" val="4090618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is counting such a big deal early on in your textbook and then suddenly it disappears, leaving everyone disgruntled? Turns out that it’s mostly a means to an end, since the assumption that all elementary events are equally likely is too amateurish for most pros to stomach… </a:t>
            </a:r>
            <a:r>
              <a:rPr lang="en-US" sz="1200" b="0" i="0" u="sng" kern="1200" dirty="0" smtClean="0">
                <a:solidFill>
                  <a:schemeClr val="tx1"/>
                </a:solidFill>
                <a:effectLst/>
                <a:latin typeface="+mn-lt"/>
                <a:ea typeface="+mn-ea"/>
                <a:cs typeface="+mn-cs"/>
                <a:hlinkClick r:id="rId3"/>
              </a:rPr>
              <a:t>even for birthdays</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76</a:t>
            </a:fld>
            <a:endParaRPr lang="en-US"/>
          </a:p>
        </p:txBody>
      </p:sp>
    </p:spTree>
    <p:extLst>
      <p:ext uri="{BB962C8B-B14F-4D97-AF65-F5344CB8AC3E}">
        <p14:creationId xmlns:p14="http://schemas.microsoft.com/office/powerpoint/2010/main" val="1122942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Analysis of the Distribution of Birthdays in a Calendar Year</a:t>
            </a:r>
          </a:p>
          <a:p>
            <a:r>
              <a:rPr lang="en-US" dirty="0" smtClean="0"/>
              <a:t>https://www.panix.com/~murphy/bday.html</a:t>
            </a:r>
          </a:p>
          <a:p>
            <a:endParaRPr lang="en-US" dirty="0" smtClean="0"/>
          </a:p>
          <a:p>
            <a:r>
              <a:rPr lang="en-US" sz="1200" b="0" i="0" kern="1200" dirty="0" smtClean="0">
                <a:solidFill>
                  <a:schemeClr val="tx1"/>
                </a:solidFill>
                <a:effectLst/>
                <a:latin typeface="+mn-lt"/>
                <a:ea typeface="+mn-ea"/>
                <a:cs typeface="+mn-cs"/>
              </a:rPr>
              <a:t>it becomes relevant that due to the way hospitals work, where C-sections and induced labor are not generally scheduled on the weekend, more children are born on Mondays and Tuesdays than on weekends.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77</a:t>
            </a:fld>
            <a:endParaRPr lang="en-US"/>
          </a:p>
        </p:txBody>
      </p:sp>
    </p:spTree>
    <p:extLst>
      <p:ext uri="{BB962C8B-B14F-4D97-AF65-F5344CB8AC3E}">
        <p14:creationId xmlns:p14="http://schemas.microsoft.com/office/powerpoint/2010/main" val="2056967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or under estimation?</a:t>
            </a:r>
          </a:p>
          <a:p>
            <a:endParaRPr lang="en-US" dirty="0" smtClean="0"/>
          </a:p>
          <a:p>
            <a:r>
              <a:rPr lang="en-US" dirty="0" smtClean="0"/>
              <a:t>Over estimation</a:t>
            </a:r>
            <a:r>
              <a:rPr lang="en-US" baseline="0" dirty="0" smtClean="0"/>
              <a:t> </a:t>
            </a:r>
          </a:p>
          <a:p>
            <a:r>
              <a:rPr lang="en-US" baseline="0" dirty="0" smtClean="0"/>
              <a:t>The true is low </a:t>
            </a:r>
          </a:p>
          <a:p>
            <a:endParaRPr lang="en-US" baseline="0" dirty="0" smtClean="0"/>
          </a:p>
          <a:p>
            <a:r>
              <a:rPr lang="en-US" sz="1200" b="0" i="0" kern="1200" dirty="0" smtClean="0">
                <a:solidFill>
                  <a:schemeClr val="tx1"/>
                </a:solidFill>
                <a:effectLst/>
                <a:latin typeface="+mn-lt"/>
                <a:ea typeface="+mn-ea"/>
                <a:cs typeface="+mn-cs"/>
              </a:rPr>
              <a:t>Why? I smell the pungent odor of randomization issues with how the data were obtained, which brings me to statistical </a:t>
            </a:r>
            <a:r>
              <a:rPr lang="en-US" sz="1200" b="0" i="0" kern="1200" dirty="0" err="1" smtClean="0">
                <a:solidFill>
                  <a:schemeClr val="tx1"/>
                </a:solidFill>
                <a:effectLst/>
                <a:latin typeface="+mn-lt"/>
                <a:ea typeface="+mn-ea"/>
                <a:cs typeface="+mn-cs"/>
              </a:rPr>
              <a:t>subdefinition</a:t>
            </a:r>
            <a:r>
              <a:rPr lang="en-US" sz="1200" b="0" i="0" kern="1200" dirty="0" smtClean="0">
                <a:solidFill>
                  <a:schemeClr val="tx1"/>
                </a:solidFill>
                <a:effectLst/>
                <a:latin typeface="+mn-lt"/>
                <a:ea typeface="+mn-ea"/>
                <a:cs typeface="+mn-cs"/>
              </a:rPr>
              <a:t> #2.</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11</a:t>
            </a:fld>
            <a:endParaRPr lang="en-US"/>
          </a:p>
        </p:txBody>
      </p:sp>
    </p:spTree>
    <p:extLst>
      <p:ext uri="{BB962C8B-B14F-4D97-AF65-F5344CB8AC3E}">
        <p14:creationId xmlns:p14="http://schemas.microsoft.com/office/powerpoint/2010/main" val="27549869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months July - October show higher than expected births and March - May show the most significant decline in births.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78</a:t>
            </a:fld>
            <a:endParaRPr lang="en-US"/>
          </a:p>
        </p:txBody>
      </p:sp>
    </p:spTree>
    <p:extLst>
      <p:ext uri="{BB962C8B-B14F-4D97-AF65-F5344CB8AC3E}">
        <p14:creationId xmlns:p14="http://schemas.microsoft.com/office/powerpoint/2010/main" val="3628498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birthday paradox to teach probability fundamentals | by Cassie </a:t>
            </a:r>
            <a:r>
              <a:rPr lang="en-US" dirty="0" err="1" smtClean="0"/>
              <a:t>Kozyrkov</a:t>
            </a:r>
            <a:r>
              <a:rPr lang="en-US" dirty="0" smtClean="0"/>
              <a:t> | Towards Data Science</a:t>
            </a:r>
          </a:p>
          <a:p>
            <a:r>
              <a:rPr lang="en-US" dirty="0" smtClean="0"/>
              <a:t>https://towardsdatascience.com/using-the-birthday-paradox-to-teach-probability-fundamentals-c08bbcb351d1</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79</a:t>
            </a:fld>
            <a:endParaRPr lang="en-US"/>
          </a:p>
        </p:txBody>
      </p:sp>
    </p:spTree>
    <p:extLst>
      <p:ext uri="{BB962C8B-B14F-4D97-AF65-F5344CB8AC3E}">
        <p14:creationId xmlns:p14="http://schemas.microsoft.com/office/powerpoint/2010/main" val="24840530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here u</a:t>
            </a:r>
            <a:r>
              <a:rPr lang="en-US" baseline="0" dirty="0" smtClean="0"/>
              <a:t> need distribution to account for the fact that they are not </a:t>
            </a:r>
            <a:r>
              <a:rPr lang="en-US" baseline="0" dirty="0" err="1" smtClean="0"/>
              <a:t>equiprobable</a:t>
            </a:r>
            <a:r>
              <a:rPr lang="en-US" baseline="0" dirty="0" smtClean="0"/>
              <a:t> </a:t>
            </a:r>
          </a:p>
          <a:p>
            <a:endParaRPr lang="en-US" baseline="0" dirty="0" smtClean="0"/>
          </a:p>
          <a:p>
            <a:r>
              <a:rPr lang="en-US" baseline="0" dirty="0" smtClean="0"/>
              <a:t>U need different values for p  ,since p != p</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80</a:t>
            </a:fld>
            <a:endParaRPr lang="en-US"/>
          </a:p>
        </p:txBody>
      </p:sp>
    </p:spTree>
    <p:extLst>
      <p:ext uri="{BB962C8B-B14F-4D97-AF65-F5344CB8AC3E}">
        <p14:creationId xmlns:p14="http://schemas.microsoft.com/office/powerpoint/2010/main" val="3774462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82</a:t>
            </a:fld>
            <a:endParaRPr lang="en-US"/>
          </a:p>
        </p:txBody>
      </p:sp>
    </p:spTree>
    <p:extLst>
      <p:ext uri="{BB962C8B-B14F-4D97-AF65-F5344CB8AC3E}">
        <p14:creationId xmlns:p14="http://schemas.microsoft.com/office/powerpoint/2010/main" val="22977025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need to use</a:t>
            </a:r>
            <a:r>
              <a:rPr lang="en-US" baseline="0" dirty="0" smtClean="0"/>
              <a:t> the truth table to calculate the probability </a:t>
            </a:r>
          </a:p>
          <a:p>
            <a:endParaRPr lang="en-US" baseline="0" dirty="0" smtClean="0"/>
          </a:p>
          <a:p>
            <a:r>
              <a:rPr lang="en-US" baseline="0" dirty="0" smtClean="0"/>
              <a:t>But this is not practical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83</a:t>
            </a:fld>
            <a:endParaRPr lang="en-US"/>
          </a:p>
        </p:txBody>
      </p:sp>
    </p:spTree>
    <p:extLst>
      <p:ext uri="{BB962C8B-B14F-4D97-AF65-F5344CB8AC3E}">
        <p14:creationId xmlns:p14="http://schemas.microsoft.com/office/powerpoint/2010/main" val="3532846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endParaRPr lang="en-US" dirty="0" smtClean="0"/>
          </a:p>
          <a:p>
            <a:r>
              <a:rPr lang="en-US" dirty="0" smtClean="0"/>
              <a:t>Gamma </a:t>
            </a:r>
          </a:p>
          <a:p>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86</a:t>
            </a:fld>
            <a:endParaRPr lang="en-US"/>
          </a:p>
        </p:txBody>
      </p:sp>
    </p:spTree>
    <p:extLst>
      <p:ext uri="{BB962C8B-B14F-4D97-AF65-F5344CB8AC3E}">
        <p14:creationId xmlns:p14="http://schemas.microsoft.com/office/powerpoint/2010/main" val="14702812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more popular?</a:t>
            </a:r>
            <a:r>
              <a:rPr lang="en-US" baseline="0" dirty="0" smtClean="0"/>
              <a:t> </a:t>
            </a:r>
          </a:p>
          <a:p>
            <a:endParaRPr lang="en-US" baseline="0" dirty="0" smtClean="0"/>
          </a:p>
          <a:p>
            <a:r>
              <a:rPr lang="en-US" baseline="0" dirty="0" smtClean="0"/>
              <a:t>U add money to the bucket </a:t>
            </a:r>
          </a:p>
          <a:p>
            <a:endParaRPr lang="en-US" baseline="0" dirty="0" smtClean="0"/>
          </a:p>
          <a:p>
            <a:r>
              <a:rPr lang="en-US" baseline="0" dirty="0" smtClean="0"/>
              <a:t>The higher the bucket, the most popular AKA probable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87</a:t>
            </a:fld>
            <a:endParaRPr lang="en-US"/>
          </a:p>
        </p:txBody>
      </p:sp>
    </p:spTree>
    <p:extLst>
      <p:ext uri="{BB962C8B-B14F-4D97-AF65-F5344CB8AC3E}">
        <p14:creationId xmlns:p14="http://schemas.microsoft.com/office/powerpoint/2010/main" val="31013801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Histograms are one way (among many) of summarizing and displaying our sample data. Their blocks are taller for more popular values of the data.</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88</a:t>
            </a:fld>
            <a:endParaRPr lang="en-US"/>
          </a:p>
        </p:txBody>
      </p:sp>
    </p:spTree>
    <p:extLst>
      <p:ext uri="{BB962C8B-B14F-4D97-AF65-F5344CB8AC3E}">
        <p14:creationId xmlns:p14="http://schemas.microsoft.com/office/powerpoint/2010/main" val="3125726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distribution is a way to express the probabilities of the entire set of values that X can take.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89</a:t>
            </a:fld>
            <a:endParaRPr lang="en-US"/>
          </a:p>
        </p:txBody>
      </p:sp>
    </p:spTree>
    <p:extLst>
      <p:ext uri="{BB962C8B-B14F-4D97-AF65-F5344CB8AC3E}">
        <p14:creationId xmlns:p14="http://schemas.microsoft.com/office/powerpoint/2010/main" val="26809446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we can clearly see that the two most common categories are 100–200 and 400–500</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90</a:t>
            </a:fld>
            <a:endParaRPr lang="en-US"/>
          </a:p>
        </p:txBody>
      </p:sp>
    </p:spTree>
    <p:extLst>
      <p:ext uri="{BB962C8B-B14F-4D97-AF65-F5344CB8AC3E}">
        <p14:creationId xmlns:p14="http://schemas.microsoft.com/office/powerpoint/2010/main" val="2638625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smtClean="0"/>
              <a:t> What clever thing did they do to collect data from people who stay indoors?</a:t>
            </a:r>
            <a:endParaRPr lang="en-US" sz="1200" b="1" dirty="0" smtClean="0"/>
          </a:p>
          <a:p>
            <a:endParaRPr lang="en-US" dirty="0" smtClean="0"/>
          </a:p>
          <a:p>
            <a:endParaRPr lang="en-US" dirty="0" smtClean="0"/>
          </a:p>
          <a:p>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it turns out, no clever 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a:t>
            </a:fld>
            <a:endParaRPr lang="en-US"/>
          </a:p>
        </p:txBody>
      </p:sp>
    </p:spTree>
    <p:extLst>
      <p:ext uri="{BB962C8B-B14F-4D97-AF65-F5344CB8AC3E}">
        <p14:creationId xmlns:p14="http://schemas.microsoft.com/office/powerpoint/2010/main" val="426531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Horizontal axis: population data values. Vertical axis: relative popularity.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I’ve explained in detail </a:t>
            </a:r>
            <a:r>
              <a:rPr lang="en-US" sz="1200" b="0" i="0" u="sng" kern="1200" dirty="0" smtClean="0">
                <a:solidFill>
                  <a:schemeClr val="tx1"/>
                </a:solidFill>
                <a:effectLst/>
                <a:latin typeface="+mn-lt"/>
                <a:ea typeface="+mn-ea"/>
                <a:cs typeface="+mn-cs"/>
                <a:hlinkClick r:id="rId3"/>
              </a:rPr>
              <a:t>here</a:t>
            </a:r>
            <a:r>
              <a:rPr lang="en-US" sz="1200" b="0" i="0" kern="1200" dirty="0" smtClean="0">
                <a:solidFill>
                  <a:schemeClr val="tx1"/>
                </a:solidFill>
                <a:effectLst/>
                <a:latin typeface="+mn-lt"/>
                <a:ea typeface="+mn-ea"/>
                <a:cs typeface="+mn-cs"/>
              </a:rPr>
              <a:t>, a distribution is essentially an imaginary idealized </a:t>
            </a:r>
            <a:r>
              <a:rPr lang="en-US" sz="1200" b="0" i="0" u="sng" kern="1200" dirty="0" smtClean="0">
                <a:solidFill>
                  <a:schemeClr val="tx1"/>
                </a:solidFill>
                <a:effectLst/>
                <a:latin typeface="+mn-lt"/>
                <a:ea typeface="+mn-ea"/>
                <a:cs typeface="+mn-cs"/>
                <a:hlinkClick r:id="rId3"/>
              </a:rPr>
              <a:t>bar chart (for discrete R.V.s) or histogram (for continuous R.V.s)</a:t>
            </a:r>
            <a:r>
              <a:rPr lang="en-US" sz="1200" b="0" i="0" kern="1200" dirty="0" smtClean="0">
                <a:solidFill>
                  <a:schemeClr val="tx1"/>
                </a:solidFill>
                <a:effectLst/>
                <a:latin typeface="+mn-lt"/>
                <a:ea typeface="+mn-ea"/>
                <a:cs typeface="+mn-cs"/>
              </a:rPr>
              <a:t>.* In other words, the distribution is taller for more likely values of </a:t>
            </a:r>
            <a:r>
              <a:rPr lang="en-US" sz="1200" b="0" i="1" kern="1200" dirty="0" smtClean="0">
                <a:solidFill>
                  <a:schemeClr val="tx1"/>
                </a:solidFill>
                <a:effectLst/>
                <a:latin typeface="+mn-lt"/>
                <a:ea typeface="+mn-ea"/>
                <a:cs typeface="+mn-cs"/>
              </a:rPr>
              <a:t>X. </a:t>
            </a:r>
            <a:r>
              <a:rPr lang="en-US" sz="1200" b="0" i="0" kern="1200" dirty="0" smtClean="0">
                <a:solidFill>
                  <a:schemeClr val="tx1"/>
                </a:solidFill>
                <a:effectLst/>
                <a:latin typeface="+mn-lt"/>
                <a:ea typeface="+mn-ea"/>
                <a:cs typeface="+mn-cs"/>
              </a:rPr>
              <a:t>The distribution for a fair die has equal height for all outcomes (“</a:t>
            </a:r>
            <a:r>
              <a:rPr lang="en-US" sz="1200" b="0" i="0" u="sng" kern="1200" dirty="0" smtClean="0">
                <a:solidFill>
                  <a:schemeClr val="tx1"/>
                </a:solidFill>
                <a:effectLst/>
                <a:latin typeface="+mn-lt"/>
                <a:ea typeface="+mn-ea"/>
                <a:cs typeface="+mn-cs"/>
                <a:hlinkClick r:id="rId4"/>
              </a:rPr>
              <a:t>discrete</a:t>
            </a:r>
            <a:r>
              <a:rPr lang="en-US" sz="1200" b="0" i="0" kern="1200" dirty="0" smtClean="0">
                <a:solidFill>
                  <a:schemeClr val="tx1"/>
                </a:solidFill>
                <a:effectLst/>
                <a:latin typeface="+mn-lt"/>
                <a:ea typeface="+mn-ea"/>
                <a:cs typeface="+mn-cs"/>
              </a:rPr>
              <a:t> uniform”); not so for a weighted die.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is the “understanding data” article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91</a:t>
            </a:fld>
            <a:endParaRPr lang="en-US"/>
          </a:p>
        </p:txBody>
      </p:sp>
    </p:spTree>
    <p:extLst>
      <p:ext uri="{BB962C8B-B14F-4D97-AF65-F5344CB8AC3E}">
        <p14:creationId xmlns:p14="http://schemas.microsoft.com/office/powerpoint/2010/main" val="41563483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Understanding data. Musings on information, memory… | by Cassie </a:t>
            </a:r>
            <a:r>
              <a:rPr lang="en-US" dirty="0" err="1" smtClean="0"/>
              <a:t>Kozyrkov</a:t>
            </a:r>
            <a:r>
              <a:rPr lang="en-US" dirty="0" smtClean="0"/>
              <a:t> | Towards Data Science</a:t>
            </a:r>
          </a:p>
          <a:p>
            <a:r>
              <a:rPr lang="en-US" dirty="0" smtClean="0"/>
              <a:t>https://towardsdatascience.com/what-is-data-8f94ae3a56b4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92</a:t>
            </a:fld>
            <a:endParaRPr lang="en-US"/>
          </a:p>
        </p:txBody>
      </p:sp>
    </p:spTree>
    <p:extLst>
      <p:ext uri="{BB962C8B-B14F-4D97-AF65-F5344CB8AC3E}">
        <p14:creationId xmlns:p14="http://schemas.microsoft.com/office/powerpoint/2010/main" val="1770411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97</a:t>
            </a:fld>
            <a:endParaRPr lang="en-US"/>
          </a:p>
        </p:txBody>
      </p:sp>
    </p:spTree>
    <p:extLst>
      <p:ext uri="{BB962C8B-B14F-4D97-AF65-F5344CB8AC3E}">
        <p14:creationId xmlns:p14="http://schemas.microsoft.com/office/powerpoint/2010/main" val="9898083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t>
            </a:r>
            <a:r>
              <a:rPr lang="en-US" dirty="0" err="1" smtClean="0"/>
              <a:t>probablt</a:t>
            </a:r>
            <a:r>
              <a:rPr lang="en-US" dirty="0" smtClean="0"/>
              <a:t> Between 5 and 6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98</a:t>
            </a:fld>
            <a:endParaRPr lang="en-US"/>
          </a:p>
        </p:txBody>
      </p:sp>
    </p:spTree>
    <p:extLst>
      <p:ext uri="{BB962C8B-B14F-4D97-AF65-F5344CB8AC3E}">
        <p14:creationId xmlns:p14="http://schemas.microsoft.com/office/powerpoint/2010/main" val="345520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5 and 6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99</a:t>
            </a:fld>
            <a:endParaRPr lang="en-US"/>
          </a:p>
        </p:txBody>
      </p:sp>
    </p:spTree>
    <p:extLst>
      <p:ext uri="{BB962C8B-B14F-4D97-AF65-F5344CB8AC3E}">
        <p14:creationId xmlns:p14="http://schemas.microsoft.com/office/powerpoint/2010/main" val="27047333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Majority are between 5.25</a:t>
            </a:r>
            <a:r>
              <a:rPr lang="en-US" baseline="0" dirty="0" smtClean="0"/>
              <a:t> </a:t>
            </a:r>
            <a:r>
              <a:rPr lang="en-US" baseline="0" dirty="0" err="1" smtClean="0"/>
              <a:t>nad</a:t>
            </a:r>
            <a:r>
              <a:rPr lang="en-US" baseline="0" dirty="0" smtClean="0"/>
              <a:t> 5.75</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100</a:t>
            </a:fld>
            <a:endParaRPr lang="en-US"/>
          </a:p>
        </p:txBody>
      </p:sp>
    </p:spTree>
    <p:extLst>
      <p:ext uri="{BB962C8B-B14F-4D97-AF65-F5344CB8AC3E}">
        <p14:creationId xmlns:p14="http://schemas.microsoft.com/office/powerpoint/2010/main" val="21546909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 and more precise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101</a:t>
            </a:fld>
            <a:endParaRPr lang="en-US"/>
          </a:p>
        </p:txBody>
      </p:sp>
    </p:spTree>
    <p:extLst>
      <p:ext uri="{BB962C8B-B14F-4D97-AF65-F5344CB8AC3E}">
        <p14:creationId xmlns:p14="http://schemas.microsoft.com/office/powerpoint/2010/main" val="53309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a:t>
            </a:r>
            <a:r>
              <a:rPr lang="en-US" baseline="0" dirty="0" smtClean="0"/>
              <a:t> a curve to approximate the histogram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102</a:t>
            </a:fld>
            <a:endParaRPr lang="en-US"/>
          </a:p>
        </p:txBody>
      </p:sp>
    </p:spTree>
    <p:extLst>
      <p:ext uri="{BB962C8B-B14F-4D97-AF65-F5344CB8AC3E}">
        <p14:creationId xmlns:p14="http://schemas.microsoft.com/office/powerpoint/2010/main" val="5554815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a:t>
            </a:r>
            <a:r>
              <a:rPr lang="en-US" dirty="0" err="1" smtClean="0"/>
              <a:t>prob</a:t>
            </a:r>
            <a:r>
              <a:rPr lang="en-US" baseline="0" dirty="0" smtClean="0"/>
              <a:t> at tails </a:t>
            </a:r>
          </a:p>
          <a:p>
            <a:endParaRPr lang="en-US" baseline="0" dirty="0" smtClean="0"/>
          </a:p>
          <a:p>
            <a:r>
              <a:rPr lang="en-US" baseline="0" dirty="0" smtClean="0"/>
              <a:t>And high probability at the peak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103</a:t>
            </a:fld>
            <a:endParaRPr lang="en-US"/>
          </a:p>
        </p:txBody>
      </p:sp>
    </p:spTree>
    <p:extLst>
      <p:ext uri="{BB962C8B-B14F-4D97-AF65-F5344CB8AC3E}">
        <p14:creationId xmlns:p14="http://schemas.microsoft.com/office/powerpoint/2010/main" val="14713194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bins can accommodate this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104</a:t>
            </a:fld>
            <a:endParaRPr lang="en-US"/>
          </a:p>
        </p:txBody>
      </p:sp>
    </p:spTree>
    <p:extLst>
      <p:ext uri="{BB962C8B-B14F-4D97-AF65-F5344CB8AC3E}">
        <p14:creationId xmlns:p14="http://schemas.microsoft.com/office/powerpoint/2010/main" val="3828086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We don’t know.</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13</a:t>
            </a:fld>
            <a:endParaRPr lang="en-US"/>
          </a:p>
        </p:txBody>
      </p:sp>
    </p:spTree>
    <p:extLst>
      <p:ext uri="{BB962C8B-B14F-4D97-AF65-F5344CB8AC3E}">
        <p14:creationId xmlns:p14="http://schemas.microsoft.com/office/powerpoint/2010/main" val="315931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 precise calculate using calculus or a computer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105</a:t>
            </a:fld>
            <a:endParaRPr lang="en-US"/>
          </a:p>
        </p:txBody>
      </p:sp>
    </p:spTree>
    <p:extLst>
      <p:ext uri="{BB962C8B-B14F-4D97-AF65-F5344CB8AC3E}">
        <p14:creationId xmlns:p14="http://schemas.microsoft.com/office/powerpoint/2010/main" val="31004336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StatQuest</a:t>
            </a:r>
            <a:r>
              <a:rPr lang="en-US" dirty="0" smtClean="0"/>
              <a:t>: What is a statistical distribution? - YouTube</a:t>
            </a:r>
          </a:p>
          <a:p>
            <a:r>
              <a:rPr lang="en-US" dirty="0" smtClean="0"/>
              <a:t>https://www.youtube.com/watch?v=oI3hZJqXJuc</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106</a:t>
            </a:fld>
            <a:endParaRPr lang="en-US"/>
          </a:p>
        </p:txBody>
      </p:sp>
    </p:spTree>
    <p:extLst>
      <p:ext uri="{BB962C8B-B14F-4D97-AF65-F5344CB8AC3E}">
        <p14:creationId xmlns:p14="http://schemas.microsoft.com/office/powerpoint/2010/main" val="39215149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r>
              <a:rPr lang="en-US" dirty="0" smtClean="0"/>
              <a:t>Gamma </a:t>
            </a:r>
          </a:p>
          <a:p>
            <a:endParaRPr lang="en-US" dirty="0" smtClean="0"/>
          </a:p>
          <a:p>
            <a:r>
              <a:rPr lang="en-US" dirty="0" smtClean="0"/>
              <a:t>Pd</a:t>
            </a:r>
            <a:r>
              <a:rPr lang="en-US" baseline="0" dirty="0" smtClean="0"/>
              <a:t>f </a:t>
            </a:r>
          </a:p>
          <a:p>
            <a:endParaRPr lang="en-US" baseline="0" dirty="0" smtClean="0"/>
          </a:p>
          <a:p>
            <a:r>
              <a:rPr lang="en-US" baseline="0" dirty="0" err="1" smtClean="0"/>
              <a:t>Pmf</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107</a:t>
            </a:fld>
            <a:endParaRPr lang="en-US"/>
          </a:p>
        </p:txBody>
      </p:sp>
    </p:spTree>
    <p:extLst>
      <p:ext uri="{BB962C8B-B14F-4D97-AF65-F5344CB8AC3E}">
        <p14:creationId xmlns:p14="http://schemas.microsoft.com/office/powerpoint/2010/main" val="387611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p>
        </p:txBody>
      </p:sp>
      <p:sp>
        <p:nvSpPr>
          <p:cNvPr id="4" name="Slide Number Placeholder 3"/>
          <p:cNvSpPr>
            <a:spLocks noGrp="1"/>
          </p:cNvSpPr>
          <p:nvPr>
            <p:ph type="sldNum" sz="quarter" idx="10"/>
          </p:nvPr>
        </p:nvSpPr>
        <p:spPr/>
        <p:txBody>
          <a:bodyPr/>
          <a:lstStyle/>
          <a:p>
            <a:fld id="{17461744-63A4-4FB7-87C1-AD066E313B55}" type="slidenum">
              <a:rPr lang="en-US" smtClean="0"/>
              <a:t>110</a:t>
            </a:fld>
            <a:endParaRPr lang="en-US"/>
          </a:p>
        </p:txBody>
      </p:sp>
    </p:spTree>
    <p:extLst>
      <p:ext uri="{BB962C8B-B14F-4D97-AF65-F5344CB8AC3E}">
        <p14:creationId xmlns:p14="http://schemas.microsoft.com/office/powerpoint/2010/main" val="26093389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r>
              <a:rPr lang="en-US" dirty="0" smtClean="0"/>
              <a:t>Gamma </a:t>
            </a:r>
          </a:p>
          <a:p>
            <a:endParaRPr lang="en-US" dirty="0" smtClean="0"/>
          </a:p>
          <a:p>
            <a:r>
              <a:rPr lang="en-US" dirty="0" smtClean="0"/>
              <a:t>Pd</a:t>
            </a:r>
            <a:r>
              <a:rPr lang="en-US" baseline="0" dirty="0" smtClean="0"/>
              <a:t>f </a:t>
            </a:r>
          </a:p>
          <a:p>
            <a:endParaRPr lang="en-US" baseline="0" dirty="0" smtClean="0"/>
          </a:p>
          <a:p>
            <a:r>
              <a:rPr lang="en-US" baseline="0" dirty="0" err="1" smtClean="0"/>
              <a:t>Pmf</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111</a:t>
            </a:fld>
            <a:endParaRPr lang="en-US"/>
          </a:p>
        </p:txBody>
      </p:sp>
    </p:spTree>
    <p:extLst>
      <p:ext uri="{BB962C8B-B14F-4D97-AF65-F5344CB8AC3E}">
        <p14:creationId xmlns:p14="http://schemas.microsoft.com/office/powerpoint/2010/main" val="19487264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112</a:t>
            </a:fld>
            <a:endParaRPr lang="en-US"/>
          </a:p>
        </p:txBody>
      </p:sp>
    </p:spTree>
    <p:extLst>
      <p:ext uri="{BB962C8B-B14F-4D97-AF65-F5344CB8AC3E}">
        <p14:creationId xmlns:p14="http://schemas.microsoft.com/office/powerpoint/2010/main" val="7084680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of Probability Distributions - Stat Mania English</a:t>
            </a:r>
          </a:p>
          <a:p>
            <a:r>
              <a:rPr lang="en-US" dirty="0" smtClean="0"/>
              <a:t>http://en.statmania.info/2015/08/list-of-probability-distribution.html</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113</a:t>
            </a:fld>
            <a:endParaRPr lang="en-US"/>
          </a:p>
        </p:txBody>
      </p:sp>
    </p:spTree>
    <p:extLst>
      <p:ext uri="{BB962C8B-B14F-4D97-AF65-F5344CB8AC3E}">
        <p14:creationId xmlns:p14="http://schemas.microsoft.com/office/powerpoint/2010/main" val="32965860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They either (1) </a:t>
            </a:r>
            <a:r>
              <a:rPr lang="en-US" sz="1200" b="0" i="0" u="sng" kern="1200" dirty="0" smtClean="0">
                <a:solidFill>
                  <a:schemeClr val="tx1"/>
                </a:solidFill>
                <a:effectLst/>
                <a:latin typeface="+mn-lt"/>
                <a:ea typeface="+mn-ea"/>
                <a:cs typeface="+mn-cs"/>
                <a:hlinkClick r:id="rId3"/>
              </a:rPr>
              <a:t>estimate</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4"/>
              </a:rPr>
              <a:t>empirical</a:t>
            </a:r>
            <a:r>
              <a:rPr lang="en-US" sz="1200" b="0" i="0" kern="1200" dirty="0" smtClean="0">
                <a:solidFill>
                  <a:schemeClr val="tx1"/>
                </a:solidFill>
                <a:effectLst/>
                <a:latin typeface="+mn-lt"/>
                <a:ea typeface="+mn-ea"/>
                <a:cs typeface="+mn-cs"/>
              </a:rPr>
              <a:t> distributions from their data — using, you guessed it, histograms! — or they (2) make theoretical </a:t>
            </a:r>
            <a:r>
              <a:rPr lang="en-US" sz="1200" b="0" i="0" u="sng" kern="1200" dirty="0" smtClean="0">
                <a:solidFill>
                  <a:schemeClr val="tx1"/>
                </a:solidFill>
                <a:effectLst/>
                <a:latin typeface="+mn-lt"/>
                <a:ea typeface="+mn-ea"/>
                <a:cs typeface="+mn-cs"/>
                <a:hlinkClick r:id="rId5"/>
              </a:rPr>
              <a:t>assumptions</a:t>
            </a:r>
            <a:r>
              <a:rPr lang="en-US" sz="1200" b="0" i="0" kern="1200" dirty="0" smtClean="0">
                <a:solidFill>
                  <a:schemeClr val="tx1"/>
                </a:solidFill>
                <a:effectLst/>
                <a:latin typeface="+mn-lt"/>
                <a:ea typeface="+mn-ea"/>
                <a:cs typeface="+mn-cs"/>
              </a:rPr>
              <a:t> about which member of a </a:t>
            </a:r>
            <a:r>
              <a:rPr lang="en-US" sz="1200" b="0" i="0" u="sng" kern="1200" dirty="0" smtClean="0">
                <a:solidFill>
                  <a:schemeClr val="tx1"/>
                </a:solidFill>
                <a:effectLst/>
                <a:latin typeface="+mn-lt"/>
                <a:ea typeface="+mn-ea"/>
                <a:cs typeface="+mn-cs"/>
                <a:hlinkClick r:id="rId6"/>
              </a:rPr>
              <a:t>popular distribution catalog</a:t>
            </a:r>
            <a:r>
              <a:rPr lang="en-US" sz="1200" b="0" i="0" kern="1200" dirty="0" smtClean="0">
                <a:solidFill>
                  <a:schemeClr val="tx1"/>
                </a:solidFill>
                <a:effectLst/>
                <a:latin typeface="+mn-lt"/>
                <a:ea typeface="+mn-ea"/>
                <a:cs typeface="+mn-cs"/>
              </a:rPr>
              <a:t> looks most similar to how they believe their data source behaves. </a:t>
            </a:r>
          </a:p>
          <a:p>
            <a:r>
              <a:rPr lang="en-US" sz="1200" b="0" i="0" kern="1200" dirty="0" smtClean="0">
                <a:solidFill>
                  <a:schemeClr val="tx1"/>
                </a:solidFill>
                <a:effectLst/>
                <a:latin typeface="+mn-lt"/>
                <a:ea typeface="+mn-ea"/>
                <a:cs typeface="+mn-cs"/>
              </a:rPr>
              <a:t>3)</a:t>
            </a:r>
            <a:r>
              <a:rPr lang="en-US" sz="1200" b="0" i="0" kern="1200" baseline="0" dirty="0" smtClean="0">
                <a:solidFill>
                  <a:schemeClr val="tx1"/>
                </a:solidFill>
                <a:effectLst/>
                <a:latin typeface="+mn-lt"/>
                <a:ea typeface="+mn-ea"/>
                <a:cs typeface="+mn-cs"/>
              </a:rPr>
              <a:t> Kernel density without assumptions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MLE or method</a:t>
            </a:r>
            <a:r>
              <a:rPr lang="en-US" sz="1200" b="0" i="0" kern="1200" baseline="0" dirty="0" smtClean="0">
                <a:solidFill>
                  <a:schemeClr val="tx1"/>
                </a:solidFill>
                <a:effectLst/>
                <a:latin typeface="+mn-lt"/>
                <a:ea typeface="+mn-ea"/>
                <a:cs typeface="+mn-cs"/>
              </a:rPr>
              <a:t> of moment </a:t>
            </a:r>
          </a:p>
          <a:p>
            <a:r>
              <a:rPr lang="en-US" sz="1200" b="0" i="0" kern="1200" baseline="0" dirty="0" smtClean="0">
                <a:solidFill>
                  <a:schemeClr val="tx1"/>
                </a:solidFill>
                <a:effectLst/>
                <a:latin typeface="+mn-lt"/>
                <a:ea typeface="+mn-ea"/>
                <a:cs typeface="+mn-cs"/>
              </a:rPr>
              <a:t>Or kernel density estimation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a:t>
            </a:r>
            <a:r>
              <a:rPr lang="en-US" sz="1200" b="0" i="0" kern="1200" baseline="0" dirty="0" smtClean="0">
                <a:solidFill>
                  <a:schemeClr val="tx1"/>
                </a:solidFill>
                <a:effectLst/>
                <a:latin typeface="+mn-lt"/>
                <a:ea typeface="+mn-ea"/>
                <a:cs typeface="+mn-cs"/>
              </a:rPr>
              <a:t> use bootstrap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need to read Tom’s lectures</a:t>
            </a:r>
            <a:r>
              <a:rPr lang="en-US" sz="1200" b="0" i="0" kern="1200" baseline="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114</a:t>
            </a:fld>
            <a:endParaRPr lang="en-US"/>
          </a:p>
        </p:txBody>
      </p:sp>
    </p:spTree>
    <p:extLst>
      <p:ext uri="{BB962C8B-B14F-4D97-AF65-F5344CB8AC3E}">
        <p14:creationId xmlns:p14="http://schemas.microsoft.com/office/powerpoint/2010/main" val="35762340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plus side, named distributions come with neat PDFs and a bunch of calculations pre-done for you.</a:t>
            </a:r>
          </a:p>
          <a:p>
            <a:r>
              <a:rPr lang="en-US" sz="1200" b="0" i="0" kern="1200" dirty="0" smtClean="0">
                <a:solidFill>
                  <a:schemeClr val="tx1"/>
                </a:solidFill>
                <a:effectLst/>
                <a:latin typeface="+mn-lt"/>
                <a:ea typeface="+mn-ea"/>
                <a:cs typeface="+mn-cs"/>
              </a:rPr>
              <a:t>On the minus side, your application might not fit anything in a catalog. Thanks for the </a:t>
            </a:r>
            <a:r>
              <a:rPr lang="en-US" sz="1200" b="0" i="0" u="sng" kern="1200" dirty="0" smtClean="0">
                <a:solidFill>
                  <a:schemeClr val="tx1"/>
                </a:solidFill>
                <a:effectLst/>
                <a:latin typeface="+mn-lt"/>
                <a:ea typeface="+mn-ea"/>
                <a:cs typeface="+mn-cs"/>
                <a:hlinkClick r:id="rId3"/>
              </a:rPr>
              <a:t>empirical</a:t>
            </a:r>
            <a:r>
              <a:rPr lang="en-US" sz="1200" b="0" i="0" kern="1200" dirty="0" smtClean="0">
                <a:solidFill>
                  <a:schemeClr val="tx1"/>
                </a:solidFill>
                <a:effectLst/>
                <a:latin typeface="+mn-lt"/>
                <a:ea typeface="+mn-ea"/>
                <a:cs typeface="+mn-cs"/>
              </a:rPr>
              <a:t> option.</a:t>
            </a:r>
            <a:endParaRPr lang="en-US" dirty="0" smtClean="0"/>
          </a:p>
          <a:p>
            <a:endParaRPr lang="en-US" dirty="0" smtClean="0"/>
          </a:p>
          <a:p>
            <a:r>
              <a:rPr lang="en-US" dirty="0" smtClean="0"/>
              <a:t>For the empirical,  I think it may be hard</a:t>
            </a:r>
            <a:r>
              <a:rPr lang="en-US" baseline="0" dirty="0" smtClean="0"/>
              <a:t> to generalize. </a:t>
            </a:r>
          </a:p>
          <a:p>
            <a:r>
              <a:rPr lang="en-US" baseline="0" dirty="0" smtClean="0"/>
              <a:t>Many items, ex. Bin size can make results unpredictable </a:t>
            </a:r>
          </a:p>
          <a:p>
            <a:r>
              <a:rPr lang="en-US" baseline="0" dirty="0" smtClean="0"/>
              <a:t>Check the medium article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116</a:t>
            </a:fld>
            <a:endParaRPr lang="en-US"/>
          </a:p>
        </p:txBody>
      </p:sp>
    </p:spTree>
    <p:extLst>
      <p:ext uri="{BB962C8B-B14F-4D97-AF65-F5344CB8AC3E}">
        <p14:creationId xmlns:p14="http://schemas.microsoft.com/office/powerpoint/2010/main" val="16780352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a:t>
            </a:r>
            <a:r>
              <a:rPr lang="en-US" baseline="0" dirty="0" smtClean="0"/>
              <a:t> u r in an algebra exam. </a:t>
            </a:r>
          </a:p>
          <a:p>
            <a:r>
              <a:rPr lang="en-US" baseline="0" dirty="0" smtClean="0"/>
              <a:t>U have a formula sheet </a:t>
            </a:r>
          </a:p>
          <a:p>
            <a:r>
              <a:rPr lang="en-US" baseline="0" dirty="0" smtClean="0"/>
              <a:t>W see the questions and u want to answer ..</a:t>
            </a:r>
          </a:p>
          <a:p>
            <a:endParaRPr lang="en-US" baseline="0" dirty="0" smtClean="0"/>
          </a:p>
          <a:p>
            <a:r>
              <a:rPr lang="en-US" baseline="0" dirty="0" smtClean="0"/>
              <a:t>What to do? </a:t>
            </a:r>
          </a:p>
          <a:p>
            <a:endParaRPr lang="en-US" baseline="0" dirty="0" smtClean="0"/>
          </a:p>
          <a:p>
            <a:r>
              <a:rPr lang="en-US" baseline="0" dirty="0" smtClean="0"/>
              <a:t>Check the questions and see which one of them fits in </a:t>
            </a:r>
            <a:r>
              <a:rPr lang="en-US" baseline="0" dirty="0" err="1" smtClean="0"/>
              <a:t>ur</a:t>
            </a:r>
            <a:r>
              <a:rPr lang="en-US" baseline="0" dirty="0" smtClean="0"/>
              <a:t> sheet </a:t>
            </a:r>
          </a:p>
          <a:p>
            <a:r>
              <a:rPr lang="en-US" baseline="0" dirty="0" smtClean="0"/>
              <a:t>Then answer </a:t>
            </a:r>
          </a:p>
          <a:p>
            <a:endParaRPr lang="en-US" baseline="0" dirty="0" smtClean="0"/>
          </a:p>
          <a:p>
            <a:r>
              <a:rPr lang="en-US" baseline="0" dirty="0" smtClean="0"/>
              <a:t>Or u can invent or derive a formula</a:t>
            </a:r>
          </a:p>
          <a:p>
            <a:r>
              <a:rPr lang="en-US" baseline="0" dirty="0" smtClean="0"/>
              <a:t>Which needs time, validation, etc..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117</a:t>
            </a:fld>
            <a:endParaRPr lang="en-US"/>
          </a:p>
        </p:txBody>
      </p:sp>
    </p:spTree>
    <p:extLst>
      <p:ext uri="{BB962C8B-B14F-4D97-AF65-F5344CB8AC3E}">
        <p14:creationId xmlns:p14="http://schemas.microsoft.com/office/powerpoint/2010/main" val="3418235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Selection bias</a:t>
            </a:r>
          </a:p>
          <a:p>
            <a:r>
              <a:rPr lang="en-US" sz="1200" b="0" i="0" kern="1200" dirty="0" smtClean="0">
                <a:solidFill>
                  <a:schemeClr val="tx1"/>
                </a:solidFill>
                <a:effectLst/>
                <a:latin typeface="+mn-lt"/>
                <a:ea typeface="+mn-ea"/>
                <a:cs typeface="+mn-cs"/>
              </a:rPr>
              <a:t>A special way to trigger results that are systematically off the mark is to collect your </a:t>
            </a:r>
            <a:r>
              <a:rPr lang="en-US" sz="1200" b="0" i="0" u="sng" kern="1200" dirty="0" smtClean="0">
                <a:solidFill>
                  <a:schemeClr val="tx1"/>
                </a:solidFill>
                <a:effectLst/>
                <a:latin typeface="+mn-lt"/>
                <a:ea typeface="+mn-ea"/>
                <a:cs typeface="+mn-cs"/>
                <a:hlinkClick r:id="rId3"/>
              </a:rPr>
              <a:t>data</a:t>
            </a:r>
            <a:r>
              <a:rPr lang="en-US" sz="1200" b="0" i="0" kern="1200" dirty="0" smtClean="0">
                <a:solidFill>
                  <a:schemeClr val="tx1"/>
                </a:solidFill>
                <a:effectLst/>
                <a:latin typeface="+mn-lt"/>
                <a:ea typeface="+mn-ea"/>
                <a:cs typeface="+mn-cs"/>
              </a:rPr>
              <a:t> in a problematic manner. For statisticians who love having things to be grumpy about, </a:t>
            </a:r>
            <a:r>
              <a:rPr lang="en-US" sz="1200" b="1" i="1" kern="1200" dirty="0" smtClean="0">
                <a:solidFill>
                  <a:schemeClr val="tx1"/>
                </a:solidFill>
                <a:effectLst/>
                <a:latin typeface="+mn-lt"/>
                <a:ea typeface="+mn-ea"/>
                <a:cs typeface="+mn-cs"/>
              </a:rPr>
              <a:t>selection bias</a:t>
            </a:r>
            <a:r>
              <a:rPr lang="en-US" sz="1200" b="0" i="0" kern="1200" dirty="0" smtClean="0">
                <a:solidFill>
                  <a:schemeClr val="tx1"/>
                </a:solidFill>
                <a:effectLst/>
                <a:latin typeface="+mn-lt"/>
                <a:ea typeface="+mn-ea"/>
                <a:cs typeface="+mn-cs"/>
              </a:rPr>
              <a:t> is a cherished frenemy. It visits so often!</a:t>
            </a:r>
          </a:p>
          <a:p>
            <a:endParaRPr lang="en-US" dirty="0" smtClean="0"/>
          </a:p>
          <a:p>
            <a:endParaRPr lang="en-US" dirty="0" smtClean="0"/>
          </a:p>
          <a:p>
            <a:r>
              <a:rPr lang="en-US" sz="1200" b="0" i="1" kern="1200" dirty="0" smtClean="0">
                <a:solidFill>
                  <a:schemeClr val="tx1"/>
                </a:solidFill>
                <a:effectLst/>
                <a:latin typeface="+mn-lt"/>
                <a:ea typeface="+mn-ea"/>
                <a:cs typeface="+mn-cs"/>
              </a:rPr>
              <a:t>Selection bias occurs when different members of your </a:t>
            </a:r>
            <a:r>
              <a:rPr lang="en-US" sz="1200" b="0" i="1" u="sng" kern="1200" dirty="0" smtClean="0">
                <a:solidFill>
                  <a:schemeClr val="tx1"/>
                </a:solidFill>
                <a:effectLst/>
                <a:latin typeface="+mn-lt"/>
                <a:ea typeface="+mn-ea"/>
                <a:cs typeface="+mn-cs"/>
                <a:hlinkClick r:id="rId4"/>
              </a:rPr>
              <a:t>population of interest</a:t>
            </a:r>
            <a:r>
              <a:rPr lang="en-US" sz="1200" b="0" i="1" kern="1200" dirty="0" smtClean="0">
                <a:solidFill>
                  <a:schemeClr val="tx1"/>
                </a:solidFill>
                <a:effectLst/>
                <a:latin typeface="+mn-lt"/>
                <a:ea typeface="+mn-ea"/>
                <a:cs typeface="+mn-cs"/>
              </a:rPr>
              <a:t> have different </a:t>
            </a:r>
            <a:r>
              <a:rPr lang="en-US" sz="1200" b="0" i="1" u="sng" kern="1200" dirty="0" smtClean="0">
                <a:solidFill>
                  <a:schemeClr val="tx1"/>
                </a:solidFill>
                <a:effectLst/>
                <a:latin typeface="+mn-lt"/>
                <a:ea typeface="+mn-ea"/>
                <a:cs typeface="+mn-cs"/>
                <a:hlinkClick r:id="rId5"/>
              </a:rPr>
              <a:t>probabilities</a:t>
            </a:r>
            <a:r>
              <a:rPr lang="en-US" sz="1200" b="0" i="1" kern="1200" dirty="0" smtClean="0">
                <a:solidFill>
                  <a:schemeClr val="tx1"/>
                </a:solidFill>
                <a:effectLst/>
                <a:latin typeface="+mn-lt"/>
                <a:ea typeface="+mn-ea"/>
                <a:cs typeface="+mn-cs"/>
              </a:rPr>
              <a:t> of arriving in your </a:t>
            </a:r>
            <a:r>
              <a:rPr lang="en-US" sz="1200" b="0" i="1" u="sng" kern="1200" dirty="0" smtClean="0">
                <a:solidFill>
                  <a:schemeClr val="tx1"/>
                </a:solidFill>
                <a:effectLst/>
                <a:latin typeface="+mn-lt"/>
                <a:ea typeface="+mn-ea"/>
                <a:cs typeface="+mn-cs"/>
                <a:hlinkClick r:id="rId6"/>
              </a:rPr>
              <a:t>sample</a:t>
            </a:r>
            <a:r>
              <a:rPr lang="en-US" sz="1200" b="0" i="1" kern="1200" dirty="0" smtClean="0">
                <a:solidFill>
                  <a:schemeClr val="tx1"/>
                </a:solidFill>
                <a:effectLst/>
                <a:latin typeface="+mn-lt"/>
                <a:ea typeface="+mn-ea"/>
                <a:cs typeface="+mn-cs"/>
              </a:rPr>
              <a:t>.</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you’re making conclusions from your sample as if it were drawn randomly while it was drawn,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“randomly” instead.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14</a:t>
            </a:fld>
            <a:endParaRPr lang="en-US"/>
          </a:p>
        </p:txBody>
      </p:sp>
    </p:spTree>
    <p:extLst>
      <p:ext uri="{BB962C8B-B14F-4D97-AF65-F5344CB8AC3E}">
        <p14:creationId xmlns:p14="http://schemas.microsoft.com/office/powerpoint/2010/main" val="31328107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we have our data, and we have assumed a popular distribution. Why not start plotting?</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Let’s be honest — the insights aren’t exactly leaping off the page. That’s why we tend to prefer asking questions about specific parameters of interest to us. In </a:t>
            </a:r>
            <a:r>
              <a:rPr lang="en-US" sz="1200" b="0" i="0" u="sng" kern="1200" dirty="0" smtClean="0">
                <a:solidFill>
                  <a:schemeClr val="tx1"/>
                </a:solidFill>
                <a:effectLst/>
                <a:latin typeface="+mn-lt"/>
                <a:ea typeface="+mn-ea"/>
                <a:cs typeface="+mn-cs"/>
                <a:hlinkClick r:id="rId3"/>
              </a:rPr>
              <a:t>statistics</a:t>
            </a:r>
            <a:r>
              <a:rPr lang="en-US" sz="1200" b="0" i="0" kern="1200" dirty="0" smtClean="0">
                <a:solidFill>
                  <a:schemeClr val="tx1"/>
                </a:solidFill>
                <a:effectLst/>
                <a:latin typeface="+mn-lt"/>
                <a:ea typeface="+mn-ea"/>
                <a:cs typeface="+mn-cs"/>
              </a:rPr>
              <a:t>, parameters summarize </a:t>
            </a:r>
            <a:r>
              <a:rPr lang="en-US" sz="1200" b="0" i="0" u="sng" kern="1200" dirty="0" smtClean="0">
                <a:solidFill>
                  <a:schemeClr val="tx1"/>
                </a:solidFill>
                <a:effectLst/>
                <a:latin typeface="+mn-lt"/>
                <a:ea typeface="+mn-ea"/>
                <a:cs typeface="+mn-cs"/>
                <a:hlinkClick r:id="rId4"/>
              </a:rPr>
              <a:t>population</a:t>
            </a:r>
            <a:r>
              <a:rPr lang="en-US" sz="1200" b="0" i="0" kern="1200" dirty="0" smtClean="0">
                <a:solidFill>
                  <a:schemeClr val="tx1"/>
                </a:solidFill>
                <a:effectLst/>
                <a:latin typeface="+mn-lt"/>
                <a:ea typeface="+mn-ea"/>
                <a:cs typeface="+mn-cs"/>
              </a:rPr>
              <a:t>s or distributions. For example, if you’re asking whether the distribution peaks at zero, you’re asking about the location of its mode (a parameter). If you’re asking how fat the distribution is, you’re asking about its variance (another parameter). In a moment, I’ll take you on a tour of a few of my favorite parameters.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118</a:t>
            </a:fld>
            <a:endParaRPr lang="en-US"/>
          </a:p>
        </p:txBody>
      </p:sp>
    </p:spTree>
    <p:extLst>
      <p:ext uri="{BB962C8B-B14F-4D97-AF65-F5344CB8AC3E}">
        <p14:creationId xmlns:p14="http://schemas.microsoft.com/office/powerpoint/2010/main" val="5429825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function above, you’ll notice that there are some Greek letters in there: μ and 𝜎.*** These are special parameters for this distribution; until we replace them with numbers, we’re not ready to plot anything. Without them, all we can do is get a vague sense of the abstract shape of the distribution, like so:</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119</a:t>
            </a:fld>
            <a:endParaRPr lang="en-US"/>
          </a:p>
        </p:txBody>
      </p:sp>
    </p:spTree>
    <p:extLst>
      <p:ext uri="{BB962C8B-B14F-4D97-AF65-F5344CB8AC3E}">
        <p14:creationId xmlns:p14="http://schemas.microsoft.com/office/powerpoint/2010/main" val="31249599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all of these</a:t>
            </a:r>
            <a:r>
              <a:rPr lang="en-US" baseline="0" dirty="0" smtClean="0"/>
              <a:t> are normal distributions?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120</a:t>
            </a:fld>
            <a:endParaRPr lang="en-US"/>
          </a:p>
        </p:txBody>
      </p:sp>
    </p:spTree>
    <p:extLst>
      <p:ext uri="{BB962C8B-B14F-4D97-AF65-F5344CB8AC3E}">
        <p14:creationId xmlns:p14="http://schemas.microsoft.com/office/powerpoint/2010/main" val="34258233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There’s plenty more Greek to enjoy, since other distributions use other characters for their special quantities.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121</a:t>
            </a:fld>
            <a:endParaRPr lang="en-US"/>
          </a:p>
        </p:txBody>
      </p:sp>
    </p:spTree>
    <p:extLst>
      <p:ext uri="{BB962C8B-B14F-4D97-AF65-F5344CB8AC3E}">
        <p14:creationId xmlns:p14="http://schemas.microsoft.com/office/powerpoint/2010/main" val="19622124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to know probability distributions | by Cassie </a:t>
            </a:r>
            <a:r>
              <a:rPr lang="en-US" dirty="0" err="1" smtClean="0"/>
              <a:t>Kozyrkov</a:t>
            </a:r>
            <a:r>
              <a:rPr lang="en-US" dirty="0" smtClean="0"/>
              <a:t> | Mar, 2021 | Towards Data Science</a:t>
            </a:r>
          </a:p>
          <a:p>
            <a:r>
              <a:rPr lang="en-US" dirty="0" smtClean="0"/>
              <a:t>https://towardsdatascience.com/getting-to-know-probability-distributions-cc1dd1e2f22b </a:t>
            </a:r>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123</a:t>
            </a:fld>
            <a:endParaRPr lang="en-US"/>
          </a:p>
        </p:txBody>
      </p:sp>
    </p:spTree>
    <p:extLst>
      <p:ext uri="{BB962C8B-B14F-4D97-AF65-F5344CB8AC3E}">
        <p14:creationId xmlns:p14="http://schemas.microsoft.com/office/powerpoint/2010/main" val="11389110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129</a:t>
            </a:fld>
            <a:endParaRPr lang="en-US"/>
          </a:p>
        </p:txBody>
      </p:sp>
    </p:spTree>
    <p:extLst>
      <p:ext uri="{BB962C8B-B14F-4D97-AF65-F5344CB8AC3E}">
        <p14:creationId xmlns:p14="http://schemas.microsoft.com/office/powerpoint/2010/main" val="42353129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answer!!!</a:t>
            </a:r>
            <a:r>
              <a:rPr lang="en-US" baseline="0" dirty="0" smtClean="0"/>
              <a:t> </a:t>
            </a:r>
          </a:p>
          <a:p>
            <a:endParaRPr lang="en-US" baseline="0" dirty="0" smtClean="0"/>
          </a:p>
          <a:p>
            <a:r>
              <a:rPr lang="en-US" baseline="0" dirty="0" smtClean="0"/>
              <a:t>We need the prevalence </a:t>
            </a:r>
          </a:p>
          <a:p>
            <a:endParaRPr lang="en-US" baseline="0" dirty="0" smtClean="0"/>
          </a:p>
          <a:p>
            <a:r>
              <a:rPr lang="en-US" baseline="0" dirty="0" smtClean="0"/>
              <a:t>True for positive predictive value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130</a:t>
            </a:fld>
            <a:endParaRPr lang="en-US"/>
          </a:p>
        </p:txBody>
      </p:sp>
    </p:spTree>
    <p:extLst>
      <p:ext uri="{BB962C8B-B14F-4D97-AF65-F5344CB8AC3E}">
        <p14:creationId xmlns:p14="http://schemas.microsoft.com/office/powerpoint/2010/main" val="19008475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they of equal importance to</a:t>
            </a:r>
            <a:r>
              <a:rPr lang="en-US" baseline="0" dirty="0" smtClean="0"/>
              <a:t> me? </a:t>
            </a:r>
          </a:p>
          <a:p>
            <a:endParaRPr lang="en-US" baseline="0" dirty="0" smtClean="0"/>
          </a:p>
          <a:p>
            <a:r>
              <a:rPr lang="en-US" baseline="0" dirty="0" smtClean="0"/>
              <a:t>Which one u thing is the false positive ?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132</a:t>
            </a:fld>
            <a:endParaRPr lang="en-US"/>
          </a:p>
        </p:txBody>
      </p:sp>
    </p:spTree>
    <p:extLst>
      <p:ext uri="{BB962C8B-B14F-4D97-AF65-F5344CB8AC3E}">
        <p14:creationId xmlns:p14="http://schemas.microsoft.com/office/powerpoint/2010/main" val="8880066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it’s not bad </a:t>
            </a:r>
          </a:p>
          <a:p>
            <a:r>
              <a:rPr lang="en-US" dirty="0" smtClean="0"/>
              <a:t> </a:t>
            </a:r>
          </a:p>
          <a:p>
            <a:r>
              <a:rPr lang="en-US" dirty="0" smtClean="0"/>
              <a:t>Maybe</a:t>
            </a:r>
            <a:r>
              <a:rPr lang="en-US" baseline="0" dirty="0" smtClean="0"/>
              <a:t> we need this test to exclude, and if we have false positive, we can head to a better test with higher specificity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133</a:t>
            </a:fld>
            <a:endParaRPr lang="en-US"/>
          </a:p>
        </p:txBody>
      </p:sp>
    </p:spTree>
    <p:extLst>
      <p:ext uri="{BB962C8B-B14F-4D97-AF65-F5344CB8AC3E}">
        <p14:creationId xmlns:p14="http://schemas.microsoft.com/office/powerpoint/2010/main" val="41405704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Probability Explained: Visual Intuition - YouTube</a:t>
            </a:r>
          </a:p>
          <a:p>
            <a:r>
              <a:rPr lang="en-US" dirty="0" smtClean="0"/>
              <a:t>https://www.youtube.com/watch?v=by3_weGwnMg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135</a:t>
            </a:fld>
            <a:endParaRPr lang="en-US"/>
          </a:p>
        </p:txBody>
      </p:sp>
    </p:spTree>
    <p:extLst>
      <p:ext uri="{BB962C8B-B14F-4D97-AF65-F5344CB8AC3E}">
        <p14:creationId xmlns:p14="http://schemas.microsoft.com/office/powerpoint/2010/main" val="2570836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FD3B9EB-8853-455C-8458-7B2535549648}" type="datetimeFigureOut">
              <a:rPr lang="en-US" smtClean="0"/>
              <a:t>2021-08-25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B94C8-0883-426D-981F-8B678C5B80EC}" type="slidenum">
              <a:rPr lang="en-US" smtClean="0"/>
              <a:t>‹#›</a:t>
            </a:fld>
            <a:endParaRPr lang="en-US"/>
          </a:p>
        </p:txBody>
      </p:sp>
    </p:spTree>
    <p:extLst>
      <p:ext uri="{BB962C8B-B14F-4D97-AF65-F5344CB8AC3E}">
        <p14:creationId xmlns:p14="http://schemas.microsoft.com/office/powerpoint/2010/main" val="562668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2021-08-25</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1099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FD3B9EB-8853-455C-8458-7B2535549648}" type="datetimeFigureOut">
              <a:rPr lang="en-US" smtClean="0"/>
              <a:t>2021-08-25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B94C8-0883-426D-981F-8B678C5B80EC}" type="slidenum">
              <a:rPr lang="en-US" smtClean="0"/>
              <a:t>‹#›</a:t>
            </a:fld>
            <a:endParaRPr lang="en-US"/>
          </a:p>
        </p:txBody>
      </p:sp>
    </p:spTree>
    <p:extLst>
      <p:ext uri="{BB962C8B-B14F-4D97-AF65-F5344CB8AC3E}">
        <p14:creationId xmlns:p14="http://schemas.microsoft.com/office/powerpoint/2010/main" val="175383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979288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2021-08-25</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6"/>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219324017"/>
      </p:ext>
    </p:extLst>
  </p:cSld>
  <p:clrMap bg1="dk1" tx1="lt1" bg2="dk2" tx2="lt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businessinsider.com/nyc-residents-coronavirus-antibodies-study-cuomo-2020-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9.jpeg"/></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hyperlink" Target="http://shiny.calpoly.sh/Prob_View/" TargetMode="External"/><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15.png"/><Relationship Id="rId4" Type="http://schemas.openxmlformats.org/officeDocument/2006/relationships/image" Target="../media/image114.png"/></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9.png"/></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2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8.png"/><Relationship Id="rId4" Type="http://schemas.openxmlformats.org/officeDocument/2006/relationships/image" Target="../media/image119.png"/></Relationships>
</file>

<file path=ppt/slides/_rels/slide1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30.jpeg"/><Relationship Id="rId4" Type="http://schemas.openxmlformats.org/officeDocument/2006/relationships/image" Target="../media/image129.jpeg"/></Relationships>
</file>

<file path=ppt/slides/_rels/slide1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projects.datacamp.com/projects/163"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64.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1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egypt-fwd-june/shared_invite/zt-qmsc20kz-V1sl~e7wbK7WUt3B2dJhtQ"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santarabantoosoo/Data-Analysis-NanoDegre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businessinsider.com/nyc-residents-coronavirus-antibodies-study-cuomo-2020-4"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3</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2464423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12519" y="1792936"/>
            <a:ext cx="6649378" cy="4677428"/>
          </a:xfrm>
          <a:prstGeom prst="rect">
            <a:avLst/>
          </a:prstGeom>
        </p:spPr>
      </p:pic>
    </p:spTree>
    <p:extLst>
      <p:ext uri="{BB962C8B-B14F-4D97-AF65-F5344CB8AC3E}">
        <p14:creationId xmlns:p14="http://schemas.microsoft.com/office/powerpoint/2010/main" val="6704492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precise?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88934" y="2056092"/>
            <a:ext cx="9021434" cy="4448796"/>
          </a:xfrm>
          <a:prstGeom prst="rect">
            <a:avLst/>
          </a:prstGeom>
        </p:spPr>
      </p:pic>
      <p:sp>
        <p:nvSpPr>
          <p:cNvPr id="6" name="Rectangle 5"/>
          <p:cNvSpPr/>
          <p:nvPr/>
        </p:nvSpPr>
        <p:spPr>
          <a:xfrm>
            <a:off x="9262407" y="6011281"/>
            <a:ext cx="1547218" cy="369332"/>
          </a:xfrm>
          <a:prstGeom prst="rect">
            <a:avLst/>
          </a:prstGeom>
        </p:spPr>
        <p:txBody>
          <a:bodyPr wrap="none">
            <a:spAutoFit/>
          </a:bodyPr>
          <a:lstStyle/>
          <a:p>
            <a:r>
              <a:rPr lang="en-US" b="1" dirty="0">
                <a:solidFill>
                  <a:srgbClr val="FF0000"/>
                </a:solidFill>
              </a:rPr>
              <a:t>Describe data</a:t>
            </a:r>
          </a:p>
        </p:txBody>
      </p:sp>
    </p:spTree>
    <p:extLst>
      <p:ext uri="{BB962C8B-B14F-4D97-AF65-F5344CB8AC3E}">
        <p14:creationId xmlns:p14="http://schemas.microsoft.com/office/powerpoint/2010/main" val="16982976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smaller?</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02919" y="2483911"/>
            <a:ext cx="9211961" cy="3772426"/>
          </a:xfrm>
          <a:prstGeom prst="rect">
            <a:avLst/>
          </a:prstGeom>
        </p:spPr>
      </p:pic>
    </p:spTree>
    <p:extLst>
      <p:ext uri="{BB962C8B-B14F-4D97-AF65-F5344CB8AC3E}">
        <p14:creationId xmlns:p14="http://schemas.microsoft.com/office/powerpoint/2010/main" val="36656776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531847" y="2317632"/>
            <a:ext cx="9126224" cy="3677163"/>
          </a:xfrm>
          <a:prstGeom prst="rect">
            <a:avLst/>
          </a:prstGeom>
        </p:spPr>
      </p:pic>
      <p:sp>
        <p:nvSpPr>
          <p:cNvPr id="6" name="Rectangle 5"/>
          <p:cNvSpPr/>
          <p:nvPr/>
        </p:nvSpPr>
        <p:spPr>
          <a:xfrm>
            <a:off x="8525847" y="6328728"/>
            <a:ext cx="2071401" cy="369332"/>
          </a:xfrm>
          <a:prstGeom prst="rect">
            <a:avLst/>
          </a:prstGeom>
        </p:spPr>
        <p:txBody>
          <a:bodyPr wrap="none">
            <a:spAutoFit/>
          </a:bodyPr>
          <a:lstStyle/>
          <a:p>
            <a:r>
              <a:rPr lang="en-US" b="1" dirty="0">
                <a:solidFill>
                  <a:srgbClr val="FF0000"/>
                </a:solidFill>
              </a:rPr>
              <a:t>Why is that useful?</a:t>
            </a:r>
          </a:p>
        </p:txBody>
      </p:sp>
    </p:spTree>
    <p:extLst>
      <p:ext uri="{BB962C8B-B14F-4D97-AF65-F5344CB8AC3E}">
        <p14:creationId xmlns:p14="http://schemas.microsoft.com/office/powerpoint/2010/main" val="8281653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benefit yet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02919" y="2312869"/>
            <a:ext cx="9116697" cy="3686689"/>
          </a:xfrm>
          <a:prstGeom prst="rect">
            <a:avLst/>
          </a:prstGeom>
        </p:spPr>
      </p:pic>
      <p:sp>
        <p:nvSpPr>
          <p:cNvPr id="6" name="Rectangle 5"/>
          <p:cNvSpPr/>
          <p:nvPr/>
        </p:nvSpPr>
        <p:spPr>
          <a:xfrm>
            <a:off x="8938318" y="6334825"/>
            <a:ext cx="1914307" cy="369332"/>
          </a:xfrm>
          <a:prstGeom prst="rect">
            <a:avLst/>
          </a:prstGeom>
        </p:spPr>
        <p:txBody>
          <a:bodyPr wrap="none">
            <a:spAutoFit/>
          </a:bodyPr>
          <a:lstStyle/>
          <a:p>
            <a:r>
              <a:rPr lang="en-US" b="1" dirty="0">
                <a:solidFill>
                  <a:srgbClr val="FF0000"/>
                </a:solidFill>
              </a:rPr>
              <a:t>Any thing useful?</a:t>
            </a:r>
          </a:p>
        </p:txBody>
      </p:sp>
    </p:spTree>
    <p:extLst>
      <p:ext uri="{BB962C8B-B14F-4D97-AF65-F5344CB8AC3E}">
        <p14:creationId xmlns:p14="http://schemas.microsoft.com/office/powerpoint/2010/main" val="37505386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41135" y="2613698"/>
            <a:ext cx="10907647" cy="3905795"/>
          </a:xfrm>
          <a:prstGeom prst="rect">
            <a:avLst/>
          </a:prstGeom>
        </p:spPr>
      </p:pic>
      <p:pic>
        <p:nvPicPr>
          <p:cNvPr id="6" name="Picture 5"/>
          <p:cNvPicPr>
            <a:picLocks noChangeAspect="1"/>
          </p:cNvPicPr>
          <p:nvPr/>
        </p:nvPicPr>
        <p:blipFill>
          <a:blip r:embed="rId4"/>
          <a:stretch>
            <a:fillRect/>
          </a:stretch>
        </p:blipFill>
        <p:spPr>
          <a:xfrm>
            <a:off x="8250357" y="4352252"/>
            <a:ext cx="3600953" cy="428685"/>
          </a:xfrm>
          <a:prstGeom prst="rect">
            <a:avLst/>
          </a:prstGeom>
        </p:spPr>
      </p:pic>
    </p:spTree>
    <p:extLst>
      <p:ext uri="{BB962C8B-B14F-4D97-AF65-F5344CB8AC3E}">
        <p14:creationId xmlns:p14="http://schemas.microsoft.com/office/powerpoint/2010/main" val="40132062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612821" y="2298580"/>
            <a:ext cx="8964276" cy="3715268"/>
          </a:xfrm>
          <a:prstGeom prst="rect">
            <a:avLst/>
          </a:prstGeom>
        </p:spPr>
      </p:pic>
    </p:spTree>
    <p:extLst>
      <p:ext uri="{BB962C8B-B14F-4D97-AF65-F5344CB8AC3E}">
        <p14:creationId xmlns:p14="http://schemas.microsoft.com/office/powerpoint/2010/main" val="28523503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815224" y="2504661"/>
            <a:ext cx="7487656" cy="3518675"/>
          </a:xfrm>
          <a:prstGeom prst="rect">
            <a:avLst/>
          </a:prstGeom>
        </p:spPr>
      </p:pic>
    </p:spTree>
    <p:extLst>
      <p:ext uri="{BB962C8B-B14F-4D97-AF65-F5344CB8AC3E}">
        <p14:creationId xmlns:p14="http://schemas.microsoft.com/office/powerpoint/2010/main" val="96489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331843"/>
            <a:ext cx="4698404" cy="49345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5851" y="5688169"/>
            <a:ext cx="1696298" cy="369332"/>
          </a:xfrm>
          <a:prstGeom prst="rect">
            <a:avLst/>
          </a:prstGeom>
        </p:spPr>
        <p:txBody>
          <a:bodyPr wrap="none">
            <a:spAutoFit/>
          </a:bodyPr>
          <a:lstStyle/>
          <a:p>
            <a:r>
              <a:rPr lang="en-US" dirty="0">
                <a:solidFill>
                  <a:srgbClr val="FF0000"/>
                </a:solidFill>
              </a:rPr>
              <a:t>Why to choose?</a:t>
            </a:r>
          </a:p>
        </p:txBody>
      </p:sp>
    </p:spTree>
    <p:extLst>
      <p:ext uri="{BB962C8B-B14F-4D97-AF65-F5344CB8AC3E}">
        <p14:creationId xmlns:p14="http://schemas.microsoft.com/office/powerpoint/2010/main" val="34526501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Pause a minute</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146237" y="2337178"/>
            <a:ext cx="8291418" cy="3638072"/>
          </a:xfrm>
          <a:prstGeom prst="rect">
            <a:avLst/>
          </a:prstGeom>
        </p:spPr>
      </p:pic>
    </p:spTree>
    <p:extLst>
      <p:ext uri="{BB962C8B-B14F-4D97-AF65-F5344CB8AC3E}">
        <p14:creationId xmlns:p14="http://schemas.microsoft.com/office/powerpoint/2010/main" val="63935429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a minute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826900" y="2056092"/>
            <a:ext cx="9655185" cy="4241997"/>
          </a:xfrm>
          <a:prstGeom prst="rect">
            <a:avLst/>
          </a:prstGeom>
        </p:spPr>
      </p:pic>
    </p:spTree>
    <p:extLst>
      <p:ext uri="{BB962C8B-B14F-4D97-AF65-F5344CB8AC3E}">
        <p14:creationId xmlns:p14="http://schemas.microsoft.com/office/powerpoint/2010/main" val="3581924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Bias/variance?   Over or under?</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3"/>
              </a:rPr>
              <a:t>A statewide antibody study estimates that 21% of New York City residents have had the coronavirus, Cuomo says.</a:t>
            </a:r>
            <a:r>
              <a:rPr lang="en-US" sz="4000" b="1" dirty="0"/>
              <a:t>”</a:t>
            </a:r>
          </a:p>
        </p:txBody>
      </p:sp>
      <p:sp>
        <p:nvSpPr>
          <p:cNvPr id="4" name="Rectangle 3"/>
          <p:cNvSpPr/>
          <p:nvPr/>
        </p:nvSpPr>
        <p:spPr>
          <a:xfrm>
            <a:off x="8152249" y="5848588"/>
            <a:ext cx="1579278" cy="369332"/>
          </a:xfrm>
          <a:prstGeom prst="rect">
            <a:avLst/>
          </a:prstGeom>
        </p:spPr>
        <p:txBody>
          <a:bodyPr wrap="none">
            <a:spAutoFit/>
          </a:bodyPr>
          <a:lstStyle/>
          <a:p>
            <a:r>
              <a:rPr lang="en-US" b="1" dirty="0" smtClean="0"/>
              <a:t>What u think?</a:t>
            </a:r>
            <a:endParaRPr lang="en-US" b="1" dirty="0"/>
          </a:p>
        </p:txBody>
      </p:sp>
    </p:spTree>
    <p:extLst>
      <p:ext uri="{BB962C8B-B14F-4D97-AF65-F5344CB8AC3E}">
        <p14:creationId xmlns:p14="http://schemas.microsoft.com/office/powerpoint/2010/main" val="55096068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pic>
        <p:nvPicPr>
          <p:cNvPr id="4" name="Picture 2" descr="Bridging the Gap Between Digital and Telepho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351" y="2626663"/>
            <a:ext cx="6580909" cy="38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59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331843"/>
            <a:ext cx="4698404" cy="49345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5851" y="5688169"/>
            <a:ext cx="1696298" cy="369332"/>
          </a:xfrm>
          <a:prstGeom prst="rect">
            <a:avLst/>
          </a:prstGeom>
        </p:spPr>
        <p:txBody>
          <a:bodyPr wrap="none">
            <a:spAutoFit/>
          </a:bodyPr>
          <a:lstStyle/>
          <a:p>
            <a:r>
              <a:rPr lang="en-US" dirty="0">
                <a:solidFill>
                  <a:srgbClr val="FF0000"/>
                </a:solidFill>
              </a:rPr>
              <a:t>Why to choose?</a:t>
            </a:r>
          </a:p>
        </p:txBody>
      </p:sp>
    </p:spTree>
    <p:extLst>
      <p:ext uri="{BB962C8B-B14F-4D97-AF65-F5344CB8AC3E}">
        <p14:creationId xmlns:p14="http://schemas.microsoft.com/office/powerpoint/2010/main" val="40929166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b="1" dirty="0" smtClean="0">
                <a:solidFill>
                  <a:srgbClr val="FF0000"/>
                </a:solidFill>
              </a:rPr>
              <a:t>لولو من أبولو </a:t>
            </a:r>
            <a:endParaRPr lang="en-US" b="1" dirty="0">
              <a:solidFill>
                <a:srgbClr val="FF0000"/>
              </a:solidFill>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174737" y="2409025"/>
            <a:ext cx="6959512" cy="3494377"/>
          </a:xfrm>
          <a:prstGeom prst="rect">
            <a:avLst/>
          </a:prstGeom>
        </p:spPr>
      </p:pic>
    </p:spTree>
    <p:extLst>
      <p:ext uri="{BB962C8B-B14F-4D97-AF65-F5344CB8AC3E}">
        <p14:creationId xmlns:p14="http://schemas.microsoft.com/office/powerpoint/2010/main" val="29859780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differs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38940" y="2119331"/>
            <a:ext cx="4735642" cy="4560612"/>
          </a:xfrm>
          <a:prstGeom prst="rect">
            <a:avLst/>
          </a:prstGeom>
        </p:spPr>
      </p:pic>
    </p:spTree>
    <p:extLst>
      <p:ext uri="{BB962C8B-B14F-4D97-AF65-F5344CB8AC3E}">
        <p14:creationId xmlns:p14="http://schemas.microsoft.com/office/powerpoint/2010/main" val="234175284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Choosing Your </a:t>
            </a:r>
            <a:r>
              <a:rPr lang="en-US" dirty="0" smtClean="0"/>
              <a:t>Distribution</a:t>
            </a:r>
            <a:endParaRPr lang="en-US" dirty="0"/>
          </a:p>
        </p:txBody>
      </p:sp>
      <p:sp>
        <p:nvSpPr>
          <p:cNvPr id="3" name="Content Placeholder 2"/>
          <p:cNvSpPr>
            <a:spLocks noGrp="1"/>
          </p:cNvSpPr>
          <p:nvPr>
            <p:ph sz="half"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t>1</a:t>
            </a:r>
            <a:r>
              <a:rPr lang="en-US" dirty="0" smtClean="0"/>
              <a:t>- assume a distribution </a:t>
            </a:r>
          </a:p>
          <a:p>
            <a:pPr marL="0" indent="0">
              <a:buNone/>
            </a:pPr>
            <a:r>
              <a:rPr lang="en-US" dirty="0" smtClean="0"/>
              <a:t>2- other solutions (to be continued …)</a:t>
            </a:r>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46111" y="2873829"/>
            <a:ext cx="10530701" cy="909277"/>
          </a:xfrm>
          <a:prstGeom prst="rect">
            <a:avLst/>
          </a:prstGeom>
        </p:spPr>
      </p:pic>
    </p:spTree>
    <p:extLst>
      <p:ext uri="{BB962C8B-B14F-4D97-AF65-F5344CB8AC3E}">
        <p14:creationId xmlns:p14="http://schemas.microsoft.com/office/powerpoint/2010/main" val="25049743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584603" y="2321963"/>
            <a:ext cx="5268060" cy="3934374"/>
          </a:xfrm>
          <a:prstGeom prst="rect">
            <a:avLst/>
          </a:prstGeom>
        </p:spPr>
      </p:pic>
    </p:spTree>
    <p:extLst>
      <p:ext uri="{BB962C8B-B14F-4D97-AF65-F5344CB8AC3E}">
        <p14:creationId xmlns:p14="http://schemas.microsoft.com/office/powerpoint/2010/main" val="40269297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distributions </a:t>
            </a:r>
            <a:endParaRPr lang="en-US" dirty="0"/>
          </a:p>
        </p:txBody>
      </p:sp>
      <p:sp>
        <p:nvSpPr>
          <p:cNvPr id="3" name="Content Placeholder 2"/>
          <p:cNvSpPr>
            <a:spLocks noGrp="1"/>
          </p:cNvSpPr>
          <p:nvPr>
            <p:ph sz="half" idx="1"/>
          </p:nvPr>
        </p:nvSpPr>
        <p:spPr/>
        <p:txBody>
          <a:bodyPr/>
          <a:lstStyle/>
          <a:p>
            <a:endParaRPr lang="en-US"/>
          </a:p>
        </p:txBody>
      </p:sp>
      <p:pic>
        <p:nvPicPr>
          <p:cNvPr id="7" name="Content Placeholder 6"/>
          <p:cNvPicPr>
            <a:picLocks noGrp="1" noChangeAspect="1"/>
          </p:cNvPicPr>
          <p:nvPr>
            <p:ph sz="half" idx="2"/>
          </p:nvPr>
        </p:nvPicPr>
        <p:blipFill>
          <a:blip r:embed="rId3"/>
          <a:stretch>
            <a:fillRect/>
          </a:stretch>
        </p:blipFill>
        <p:spPr>
          <a:xfrm>
            <a:off x="5654675" y="2514610"/>
            <a:ext cx="4395788" cy="3282930"/>
          </a:xfrm>
          <a:prstGeom prst="rect">
            <a:avLst/>
          </a:prstGeom>
        </p:spPr>
      </p:pic>
      <p:pic>
        <p:nvPicPr>
          <p:cNvPr id="5" name="Picture 4"/>
          <p:cNvPicPr>
            <a:picLocks noChangeAspect="1"/>
          </p:cNvPicPr>
          <p:nvPr/>
        </p:nvPicPr>
        <p:blipFill>
          <a:blip r:embed="rId4"/>
          <a:stretch>
            <a:fillRect/>
          </a:stretch>
        </p:blipFill>
        <p:spPr>
          <a:xfrm>
            <a:off x="948288" y="2573593"/>
            <a:ext cx="4134364" cy="3223947"/>
          </a:xfrm>
          <a:prstGeom prst="rect">
            <a:avLst/>
          </a:prstGeom>
        </p:spPr>
      </p:pic>
    </p:spTree>
    <p:extLst>
      <p:ext uri="{BB962C8B-B14F-4D97-AF65-F5344CB8AC3E}">
        <p14:creationId xmlns:p14="http://schemas.microsoft.com/office/powerpoint/2010/main" val="49986774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I need </a:t>
            </a:r>
            <a:r>
              <a:rPr lang="en-US" smtClean="0"/>
              <a:t>a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2050" name="Picture 2" descr="15 Testing cartoons ideas | cartoon, teaching humor, math com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241" y="2336405"/>
            <a:ext cx="3651137" cy="39199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Best Invention In History! | Cartoon-box 32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0922" y="1398508"/>
            <a:ext cx="4314530" cy="19796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برشامة التربية الوطنية ثانوية عامة 2018 مستر محمود البدرى"/>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079" y="3637225"/>
            <a:ext cx="4122373" cy="29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91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wait? </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852984" y="5350877"/>
            <a:ext cx="4763648" cy="1259276"/>
          </a:xfrm>
          <a:prstGeom prst="rect">
            <a:avLst/>
          </a:prstGeom>
        </p:spPr>
      </p:pic>
      <p:pic>
        <p:nvPicPr>
          <p:cNvPr id="6" name="Picture 5"/>
          <p:cNvPicPr>
            <a:picLocks noChangeAspect="1"/>
          </p:cNvPicPr>
          <p:nvPr/>
        </p:nvPicPr>
        <p:blipFill>
          <a:blip r:embed="rId4"/>
          <a:stretch>
            <a:fillRect/>
          </a:stretch>
        </p:blipFill>
        <p:spPr>
          <a:xfrm>
            <a:off x="270532" y="1443814"/>
            <a:ext cx="8964276" cy="3715268"/>
          </a:xfrm>
          <a:prstGeom prst="rect">
            <a:avLst/>
          </a:prstGeom>
        </p:spPr>
      </p:pic>
    </p:spTree>
    <p:extLst>
      <p:ext uri="{BB962C8B-B14F-4D97-AF65-F5344CB8AC3E}">
        <p14:creationId xmlns:p14="http://schemas.microsoft.com/office/powerpoint/2010/main" val="30566997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parameters </a:t>
            </a:r>
            <a:r>
              <a:rPr lang="en-US" dirty="0" smtClean="0">
                <a:sym typeface="Wingdings" panose="05000000000000000000" pitchFamily="2" charset="2"/>
              </a:rPr>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3"/>
          <a:stretch>
            <a:fillRect/>
          </a:stretch>
        </p:blipFill>
        <p:spPr>
          <a:xfrm>
            <a:off x="1468367" y="2789759"/>
            <a:ext cx="8062567" cy="3200494"/>
          </a:xfrm>
          <a:prstGeom prst="rect">
            <a:avLst/>
          </a:prstGeom>
        </p:spPr>
      </p:pic>
    </p:spTree>
    <p:extLst>
      <p:ext uri="{BB962C8B-B14F-4D97-AF65-F5344CB8AC3E}">
        <p14:creationId xmlns:p14="http://schemas.microsoft.com/office/powerpoint/2010/main" val="31985837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Indoor?</a:t>
            </a:r>
            <a:endParaRPr lang="en-US" dirty="0"/>
          </a:p>
        </p:txBody>
      </p:sp>
      <p:sp>
        <p:nvSpPr>
          <p:cNvPr id="3" name="Content Placeholder 2"/>
          <p:cNvSpPr>
            <a:spLocks noGrp="1"/>
          </p:cNvSpPr>
          <p:nvPr>
            <p:ph idx="1"/>
          </p:nvPr>
        </p:nvSpPr>
        <p:spPr/>
        <p:txBody>
          <a:bodyPr>
            <a:normAutofit/>
          </a:bodyPr>
          <a:lstStyle/>
          <a:p>
            <a:endParaRPr lang="en-US" sz="4000" b="1" dirty="0"/>
          </a:p>
        </p:txBody>
      </p:sp>
      <p:pic>
        <p:nvPicPr>
          <p:cNvPr id="4" name="Picture 3"/>
          <p:cNvPicPr>
            <a:picLocks noChangeAspect="1"/>
          </p:cNvPicPr>
          <p:nvPr/>
        </p:nvPicPr>
        <p:blipFill>
          <a:blip r:embed="rId3"/>
          <a:stretch>
            <a:fillRect/>
          </a:stretch>
        </p:blipFill>
        <p:spPr>
          <a:xfrm>
            <a:off x="1974821" y="2149816"/>
            <a:ext cx="8240275" cy="4286848"/>
          </a:xfrm>
          <a:prstGeom prst="rect">
            <a:avLst/>
          </a:prstGeom>
        </p:spPr>
      </p:pic>
    </p:spTree>
    <p:extLst>
      <p:ext uri="{BB962C8B-B14F-4D97-AF65-F5344CB8AC3E}">
        <p14:creationId xmlns:p14="http://schemas.microsoft.com/office/powerpoint/2010/main" val="1193649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b="1" dirty="0" smtClean="0">
                <a:solidFill>
                  <a:srgbClr val="FF0000"/>
                </a:solidFill>
              </a:rPr>
              <a:t>لولو من أبولو </a:t>
            </a:r>
            <a:endParaRPr lang="en-US" b="1" dirty="0">
              <a:solidFill>
                <a:srgbClr val="FF0000"/>
              </a:solidFill>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174737" y="2409025"/>
            <a:ext cx="6959512" cy="3494377"/>
          </a:xfrm>
          <a:prstGeom prst="rect">
            <a:avLst/>
          </a:prstGeom>
        </p:spPr>
      </p:pic>
    </p:spTree>
    <p:extLst>
      <p:ext uri="{BB962C8B-B14F-4D97-AF65-F5344CB8AC3E}">
        <p14:creationId xmlns:p14="http://schemas.microsoft.com/office/powerpoint/2010/main" val="75939798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209989" y="1338537"/>
            <a:ext cx="4735907" cy="5144636"/>
          </a:xfrm>
          <a:prstGeom prst="rect">
            <a:avLst/>
          </a:prstGeom>
        </p:spPr>
      </p:pic>
      <p:pic>
        <p:nvPicPr>
          <p:cNvPr id="6" name="Picture 5"/>
          <p:cNvPicPr>
            <a:picLocks noChangeAspect="1"/>
          </p:cNvPicPr>
          <p:nvPr/>
        </p:nvPicPr>
        <p:blipFill>
          <a:blip r:embed="rId4"/>
          <a:stretch>
            <a:fillRect/>
          </a:stretch>
        </p:blipFill>
        <p:spPr>
          <a:xfrm>
            <a:off x="298580" y="2647324"/>
            <a:ext cx="5355913" cy="2527061"/>
          </a:xfrm>
          <a:prstGeom prst="rect">
            <a:avLst/>
          </a:prstGeom>
        </p:spPr>
      </p:pic>
      <p:sp>
        <p:nvSpPr>
          <p:cNvPr id="7" name="Rectangle 6"/>
          <p:cNvSpPr/>
          <p:nvPr/>
        </p:nvSpPr>
        <p:spPr>
          <a:xfrm>
            <a:off x="414312" y="5887005"/>
            <a:ext cx="3488327" cy="369332"/>
          </a:xfrm>
          <a:prstGeom prst="rect">
            <a:avLst/>
          </a:prstGeom>
        </p:spPr>
        <p:txBody>
          <a:bodyPr wrap="none">
            <a:spAutoFit/>
          </a:bodyPr>
          <a:lstStyle/>
          <a:p>
            <a:r>
              <a:rPr lang="en-US" dirty="0">
                <a:hlinkClick r:id="rId5"/>
              </a:rPr>
              <a:t>http://shiny.calpoly.sh/Prob_View</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5026463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a minute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826900" y="2056092"/>
            <a:ext cx="9655185" cy="4241997"/>
          </a:xfrm>
          <a:prstGeom prst="rect">
            <a:avLst/>
          </a:prstGeom>
        </p:spPr>
      </p:pic>
    </p:spTree>
    <p:extLst>
      <p:ext uri="{BB962C8B-B14F-4D97-AF65-F5344CB8AC3E}">
        <p14:creationId xmlns:p14="http://schemas.microsoft.com/office/powerpoint/2010/main" val="212535454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201393" y="3059893"/>
            <a:ext cx="7525800" cy="2181529"/>
          </a:xfrm>
          <a:prstGeom prst="rect">
            <a:avLst/>
          </a:prstGeom>
        </p:spPr>
      </p:pic>
      <p:sp>
        <p:nvSpPr>
          <p:cNvPr id="6" name="Rectangle 5"/>
          <p:cNvSpPr/>
          <p:nvPr/>
        </p:nvSpPr>
        <p:spPr>
          <a:xfrm>
            <a:off x="9310708" y="6078737"/>
            <a:ext cx="1502334" cy="369332"/>
          </a:xfrm>
          <a:prstGeom prst="rect">
            <a:avLst/>
          </a:prstGeom>
        </p:spPr>
        <p:txBody>
          <a:bodyPr wrap="none">
            <a:spAutoFit/>
          </a:bodyPr>
          <a:lstStyle/>
          <a:p>
            <a:r>
              <a:rPr lang="en-US" b="1" dirty="0"/>
              <a:t>This is part 1</a:t>
            </a:r>
          </a:p>
        </p:txBody>
      </p:sp>
    </p:spTree>
    <p:extLst>
      <p:ext uri="{BB962C8B-B14F-4D97-AF65-F5344CB8AC3E}">
        <p14:creationId xmlns:p14="http://schemas.microsoft.com/office/powerpoint/2010/main" val="115468368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919719" y="2395393"/>
            <a:ext cx="8131115" cy="3860944"/>
          </a:xfrm>
          <a:prstGeom prst="rect">
            <a:avLst/>
          </a:prstGeom>
        </p:spPr>
      </p:pic>
    </p:spTree>
    <p:extLst>
      <p:ext uri="{BB962C8B-B14F-4D97-AF65-F5344CB8AC3E}">
        <p14:creationId xmlns:p14="http://schemas.microsoft.com/office/powerpoint/2010/main" val="105079147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Conditional probability</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3825551" y="2109877"/>
            <a:ext cx="4291922" cy="4405557"/>
          </a:xfrm>
          <a:prstGeom prst="rect">
            <a:avLst/>
          </a:prstGeom>
        </p:spPr>
      </p:pic>
    </p:spTree>
    <p:extLst>
      <p:ext uri="{BB962C8B-B14F-4D97-AF65-F5344CB8AC3E}">
        <p14:creationId xmlns:p14="http://schemas.microsoft.com/office/powerpoint/2010/main" val="9890826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910182"/>
            <a:ext cx="9784080" cy="5838743"/>
          </a:xfrm>
          <a:prstGeom prst="rect">
            <a:avLst/>
          </a:prstGeom>
        </p:spPr>
      </p:pic>
    </p:spTree>
    <p:extLst>
      <p:ext uri="{BB962C8B-B14F-4D97-AF65-F5344CB8AC3E}">
        <p14:creationId xmlns:p14="http://schemas.microsoft.com/office/powerpoint/2010/main" val="32184480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657441" cy="4579088"/>
          </a:xfrm>
          <a:prstGeom prst="rect">
            <a:avLst/>
          </a:prstGeom>
        </p:spPr>
      </p:pic>
    </p:spTree>
    <p:extLst>
      <p:ext uri="{BB962C8B-B14F-4D97-AF65-F5344CB8AC3E}">
        <p14:creationId xmlns:p14="http://schemas.microsoft.com/office/powerpoint/2010/main" val="34849899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7077" y="2011680"/>
            <a:ext cx="10509921" cy="4770587"/>
          </a:xfrm>
          <a:prstGeom prst="rect">
            <a:avLst/>
          </a:prstGeom>
        </p:spPr>
      </p:pic>
    </p:spTree>
    <p:extLst>
      <p:ext uri="{BB962C8B-B14F-4D97-AF65-F5344CB8AC3E}">
        <p14:creationId xmlns:p14="http://schemas.microsoft.com/office/powerpoint/2010/main" val="30901333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7322" y="1619224"/>
            <a:ext cx="9555710" cy="4991152"/>
          </a:xfrm>
          <a:prstGeom prst="rect">
            <a:avLst/>
          </a:prstGeom>
        </p:spPr>
      </p:pic>
    </p:spTree>
    <p:extLst>
      <p:ext uri="{BB962C8B-B14F-4D97-AF65-F5344CB8AC3E}">
        <p14:creationId xmlns:p14="http://schemas.microsoft.com/office/powerpoint/2010/main" val="1620548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p:txBody>
          <a:bodyPr/>
          <a:lstStyle/>
          <a:p>
            <a:r>
              <a:rPr lang="en-US" dirty="0"/>
              <a:t>What’s the probability the study measured someone who is fully self-quarantined? </a:t>
            </a:r>
            <a:endParaRPr lang="en-US" dirty="0" smtClean="0"/>
          </a:p>
          <a:p>
            <a:endParaRPr lang="en-US" dirty="0"/>
          </a:p>
          <a:p>
            <a:r>
              <a:rPr lang="en-US" dirty="0" smtClean="0"/>
              <a:t>How </a:t>
            </a:r>
            <a:r>
              <a:rPr lang="en-US" dirty="0"/>
              <a:t>many NYC residents are keeping themselves entirely to themselves</a:t>
            </a:r>
            <a:r>
              <a:rPr lang="en-US" dirty="0" smtClean="0"/>
              <a:t>?</a:t>
            </a:r>
          </a:p>
        </p:txBody>
      </p:sp>
    </p:spTree>
    <p:extLst>
      <p:ext uri="{BB962C8B-B14F-4D97-AF65-F5344CB8AC3E}">
        <p14:creationId xmlns:p14="http://schemas.microsoft.com/office/powerpoint/2010/main" val="481200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418" y="875729"/>
            <a:ext cx="11570020" cy="5811466"/>
          </a:xfrm>
          <a:prstGeom prst="rect">
            <a:avLst/>
          </a:prstGeom>
        </p:spPr>
      </p:pic>
    </p:spTree>
    <p:extLst>
      <p:ext uri="{BB962C8B-B14F-4D97-AF65-F5344CB8AC3E}">
        <p14:creationId xmlns:p14="http://schemas.microsoft.com/office/powerpoint/2010/main" val="3112626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common is the disease?</a:t>
            </a:r>
            <a:endParaRPr lang="en-US" dirty="0"/>
          </a:p>
        </p:txBody>
      </p:sp>
      <p:sp>
        <p:nvSpPr>
          <p:cNvPr id="3" name="Content Placeholder 2"/>
          <p:cNvSpPr>
            <a:spLocks noGrp="1"/>
          </p:cNvSpPr>
          <p:nvPr>
            <p:ph idx="1"/>
          </p:nvPr>
        </p:nvSpPr>
        <p:spPr/>
        <p:txBody>
          <a:bodyPr/>
          <a:lstStyle/>
          <a:p>
            <a:r>
              <a:rPr lang="en-US" dirty="0" smtClean="0"/>
              <a:t>Prevalence</a:t>
            </a:r>
          </a:p>
          <a:p>
            <a:endParaRPr lang="en-US" dirty="0"/>
          </a:p>
          <a:p>
            <a:endParaRPr lang="en-US" dirty="0" smtClean="0"/>
          </a:p>
          <a:p>
            <a:pPr marL="0" indent="0">
              <a:buNone/>
            </a:pPr>
            <a:r>
              <a:rPr lang="en-US" sz="3600" b="1" dirty="0" smtClean="0"/>
              <a:t>1%</a:t>
            </a:r>
            <a:r>
              <a:rPr lang="en-US" dirty="0" smtClean="0"/>
              <a:t> </a:t>
            </a:r>
            <a:endParaRPr lang="en-US" dirty="0"/>
          </a:p>
        </p:txBody>
      </p:sp>
    </p:spTree>
    <p:extLst>
      <p:ext uri="{BB962C8B-B14F-4D97-AF65-F5344CB8AC3E}">
        <p14:creationId xmlns:p14="http://schemas.microsoft.com/office/powerpoint/2010/main" val="24086416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09531" y="2132188"/>
            <a:ext cx="8383718" cy="4304476"/>
          </a:xfrm>
          <a:prstGeom prst="rect">
            <a:avLst/>
          </a:prstGeom>
        </p:spPr>
      </p:pic>
    </p:spTree>
    <p:extLst>
      <p:ext uri="{BB962C8B-B14F-4D97-AF65-F5344CB8AC3E}">
        <p14:creationId xmlns:p14="http://schemas.microsoft.com/office/powerpoint/2010/main" val="2636223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6173" y="1982154"/>
            <a:ext cx="6480314" cy="4235766"/>
          </a:xfrm>
          <a:prstGeom prst="rect">
            <a:avLst/>
          </a:prstGeom>
        </p:spPr>
      </p:pic>
      <p:pic>
        <p:nvPicPr>
          <p:cNvPr id="5" name="Picture 4"/>
          <p:cNvPicPr>
            <a:picLocks noChangeAspect="1"/>
          </p:cNvPicPr>
          <p:nvPr/>
        </p:nvPicPr>
        <p:blipFill>
          <a:blip r:embed="rId4"/>
          <a:stretch>
            <a:fillRect/>
          </a:stretch>
        </p:blipFill>
        <p:spPr>
          <a:xfrm>
            <a:off x="6977270" y="1982154"/>
            <a:ext cx="4996475" cy="4235766"/>
          </a:xfrm>
          <a:prstGeom prst="rect">
            <a:avLst/>
          </a:prstGeom>
        </p:spPr>
      </p:pic>
    </p:spTree>
    <p:extLst>
      <p:ext uri="{BB962C8B-B14F-4D97-AF65-F5344CB8AC3E}">
        <p14:creationId xmlns:p14="http://schemas.microsoft.com/office/powerpoint/2010/main" val="7515662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4279" y="2011680"/>
            <a:ext cx="9784088" cy="4679451"/>
          </a:xfrm>
          <a:prstGeom prst="rect">
            <a:avLst/>
          </a:prstGeom>
        </p:spPr>
      </p:pic>
    </p:spTree>
    <p:extLst>
      <p:ext uri="{BB962C8B-B14F-4D97-AF65-F5344CB8AC3E}">
        <p14:creationId xmlns:p14="http://schemas.microsoft.com/office/powerpoint/2010/main" val="13805900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310460"/>
            <a:ext cx="8833234" cy="4311701"/>
          </a:xfrm>
          <a:prstGeom prst="rect">
            <a:avLst/>
          </a:prstGeom>
        </p:spPr>
      </p:pic>
    </p:spTree>
    <p:extLst>
      <p:ext uri="{BB962C8B-B14F-4D97-AF65-F5344CB8AC3E}">
        <p14:creationId xmlns:p14="http://schemas.microsoft.com/office/powerpoint/2010/main" val="114593961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refreshment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3518014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probability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590840" y="2986693"/>
            <a:ext cx="2800741" cy="704281"/>
          </a:xfrm>
          <a:prstGeom prst="rect">
            <a:avLst/>
          </a:prstGeom>
        </p:spPr>
      </p:pic>
      <p:pic>
        <p:nvPicPr>
          <p:cNvPr id="5" name="Picture 4"/>
          <p:cNvPicPr>
            <a:picLocks noChangeAspect="1"/>
          </p:cNvPicPr>
          <p:nvPr/>
        </p:nvPicPr>
        <p:blipFill>
          <a:blip r:embed="rId4"/>
          <a:stretch>
            <a:fillRect/>
          </a:stretch>
        </p:blipFill>
        <p:spPr>
          <a:xfrm>
            <a:off x="4590839" y="3960130"/>
            <a:ext cx="2800741" cy="513897"/>
          </a:xfrm>
          <a:prstGeom prst="rect">
            <a:avLst/>
          </a:prstGeom>
        </p:spPr>
      </p:pic>
      <p:pic>
        <p:nvPicPr>
          <p:cNvPr id="6" name="Picture 5"/>
          <p:cNvPicPr>
            <a:picLocks noChangeAspect="1"/>
          </p:cNvPicPr>
          <p:nvPr/>
        </p:nvPicPr>
        <p:blipFill>
          <a:blip r:embed="rId5"/>
          <a:stretch>
            <a:fillRect/>
          </a:stretch>
        </p:blipFill>
        <p:spPr>
          <a:xfrm>
            <a:off x="4590840" y="4834850"/>
            <a:ext cx="2800741" cy="409632"/>
          </a:xfrm>
          <a:prstGeom prst="rect">
            <a:avLst/>
          </a:prstGeom>
        </p:spPr>
      </p:pic>
    </p:spTree>
    <p:extLst>
      <p:ext uri="{BB962C8B-B14F-4D97-AF65-F5344CB8AC3E}">
        <p14:creationId xmlns:p14="http://schemas.microsoft.com/office/powerpoint/2010/main" val="298006248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56942" y="865700"/>
            <a:ext cx="7278116" cy="5649113"/>
          </a:xfrm>
          <a:prstGeom prst="rect">
            <a:avLst/>
          </a:prstGeom>
        </p:spPr>
      </p:pic>
    </p:spTree>
    <p:extLst>
      <p:ext uri="{BB962C8B-B14F-4D97-AF65-F5344CB8AC3E}">
        <p14:creationId xmlns:p14="http://schemas.microsoft.com/office/powerpoint/2010/main" val="338018352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90183" y="4150658"/>
            <a:ext cx="5172797" cy="1171739"/>
          </a:xfrm>
          <a:prstGeom prst="rect">
            <a:avLst/>
          </a:prstGeom>
        </p:spPr>
      </p:pic>
      <p:pic>
        <p:nvPicPr>
          <p:cNvPr id="5" name="Picture 4"/>
          <p:cNvPicPr>
            <a:picLocks noChangeAspect="1"/>
          </p:cNvPicPr>
          <p:nvPr/>
        </p:nvPicPr>
        <p:blipFill>
          <a:blip r:embed="rId3"/>
          <a:stretch>
            <a:fillRect/>
          </a:stretch>
        </p:blipFill>
        <p:spPr>
          <a:xfrm>
            <a:off x="4595603" y="3205131"/>
            <a:ext cx="3000794" cy="447737"/>
          </a:xfrm>
          <a:prstGeom prst="rect">
            <a:avLst/>
          </a:prstGeom>
        </p:spPr>
      </p:pic>
      <p:pic>
        <p:nvPicPr>
          <p:cNvPr id="6" name="Picture 5"/>
          <p:cNvPicPr>
            <a:picLocks noChangeAspect="1"/>
          </p:cNvPicPr>
          <p:nvPr/>
        </p:nvPicPr>
        <p:blipFill>
          <a:blip r:embed="rId4"/>
          <a:stretch>
            <a:fillRect/>
          </a:stretch>
        </p:blipFill>
        <p:spPr>
          <a:xfrm>
            <a:off x="2990183" y="5722574"/>
            <a:ext cx="4606214" cy="943107"/>
          </a:xfrm>
          <a:prstGeom prst="rect">
            <a:avLst/>
          </a:prstGeom>
        </p:spPr>
      </p:pic>
    </p:spTree>
    <p:extLst>
      <p:ext uri="{BB962C8B-B14F-4D97-AF65-F5344CB8AC3E}">
        <p14:creationId xmlns:p14="http://schemas.microsoft.com/office/powerpoint/2010/main" val="731343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87153" y="3372149"/>
            <a:ext cx="10815611" cy="1217102"/>
          </a:xfrm>
          <a:prstGeom prst="rect">
            <a:avLst/>
          </a:prstGeom>
        </p:spPr>
      </p:pic>
    </p:spTree>
    <p:extLst>
      <p:ext uri="{BB962C8B-B14F-4D97-AF65-F5344CB8AC3E}">
        <p14:creationId xmlns:p14="http://schemas.microsoft.com/office/powerpoint/2010/main" val="139398428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joint probability</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AND</a:t>
            </a:r>
            <a:endParaRPr lang="en-US" b="1" dirty="0"/>
          </a:p>
        </p:txBody>
      </p:sp>
      <p:pic>
        <p:nvPicPr>
          <p:cNvPr id="5" name="Picture 4"/>
          <p:cNvPicPr>
            <a:picLocks noChangeAspect="1"/>
          </p:cNvPicPr>
          <p:nvPr/>
        </p:nvPicPr>
        <p:blipFill>
          <a:blip r:embed="rId3"/>
          <a:stretch>
            <a:fillRect/>
          </a:stretch>
        </p:blipFill>
        <p:spPr>
          <a:xfrm>
            <a:off x="1650257" y="2873028"/>
            <a:ext cx="2619375" cy="1743075"/>
          </a:xfrm>
          <a:prstGeom prst="rect">
            <a:avLst/>
          </a:prstGeom>
        </p:spPr>
      </p:pic>
      <p:pic>
        <p:nvPicPr>
          <p:cNvPr id="7" name="Picture 6"/>
          <p:cNvPicPr>
            <a:picLocks noChangeAspect="1"/>
          </p:cNvPicPr>
          <p:nvPr/>
        </p:nvPicPr>
        <p:blipFill>
          <a:blip r:embed="rId4"/>
          <a:stretch>
            <a:fillRect/>
          </a:stretch>
        </p:blipFill>
        <p:spPr>
          <a:xfrm>
            <a:off x="7268002" y="2873028"/>
            <a:ext cx="2543175" cy="1800225"/>
          </a:xfrm>
          <a:prstGeom prst="rect">
            <a:avLst/>
          </a:prstGeom>
        </p:spPr>
      </p:pic>
      <p:sp>
        <p:nvSpPr>
          <p:cNvPr id="8" name="Rectangle 7"/>
          <p:cNvSpPr/>
          <p:nvPr/>
        </p:nvSpPr>
        <p:spPr>
          <a:xfrm>
            <a:off x="4269631" y="5225143"/>
            <a:ext cx="2243135" cy="369332"/>
          </a:xfrm>
          <a:prstGeom prst="rect">
            <a:avLst/>
          </a:prstGeom>
        </p:spPr>
        <p:txBody>
          <a:bodyPr wrap="square">
            <a:spAutoFit/>
          </a:bodyPr>
          <a:lstStyle/>
          <a:p>
            <a:r>
              <a:rPr lang="en-US" b="1" dirty="0"/>
              <a:t>6 and head</a:t>
            </a:r>
          </a:p>
        </p:txBody>
      </p:sp>
    </p:spTree>
    <p:extLst>
      <p:ext uri="{BB962C8B-B14F-4D97-AF65-F5344CB8AC3E}">
        <p14:creationId xmlns:p14="http://schemas.microsoft.com/office/powerpoint/2010/main" val="28690026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650257" y="2873028"/>
            <a:ext cx="2619375" cy="1743075"/>
          </a:xfrm>
          <a:prstGeom prst="rect">
            <a:avLst/>
          </a:prstGeom>
        </p:spPr>
      </p:pic>
      <p:pic>
        <p:nvPicPr>
          <p:cNvPr id="7" name="Picture 6"/>
          <p:cNvPicPr>
            <a:picLocks noChangeAspect="1"/>
          </p:cNvPicPr>
          <p:nvPr/>
        </p:nvPicPr>
        <p:blipFill>
          <a:blip r:embed="rId4"/>
          <a:stretch>
            <a:fillRect/>
          </a:stretch>
        </p:blipFill>
        <p:spPr>
          <a:xfrm>
            <a:off x="7268002" y="2873028"/>
            <a:ext cx="2543175" cy="1800225"/>
          </a:xfrm>
          <a:prstGeom prst="rect">
            <a:avLst/>
          </a:prstGeom>
        </p:spPr>
      </p:pic>
      <p:sp>
        <p:nvSpPr>
          <p:cNvPr id="8" name="Rectangle 7"/>
          <p:cNvSpPr/>
          <p:nvPr/>
        </p:nvSpPr>
        <p:spPr>
          <a:xfrm>
            <a:off x="4269632" y="4878253"/>
            <a:ext cx="2243135" cy="369332"/>
          </a:xfrm>
          <a:prstGeom prst="rect">
            <a:avLst/>
          </a:prstGeom>
        </p:spPr>
        <p:txBody>
          <a:bodyPr wrap="square">
            <a:spAutoFit/>
          </a:bodyPr>
          <a:lstStyle/>
          <a:p>
            <a:r>
              <a:rPr lang="en-US" b="1" dirty="0"/>
              <a:t>6 and head</a:t>
            </a:r>
          </a:p>
        </p:txBody>
      </p:sp>
      <p:pic>
        <p:nvPicPr>
          <p:cNvPr id="9" name="Picture 8"/>
          <p:cNvPicPr>
            <a:picLocks noChangeAspect="1"/>
          </p:cNvPicPr>
          <p:nvPr/>
        </p:nvPicPr>
        <p:blipFill>
          <a:blip r:embed="rId5"/>
          <a:stretch>
            <a:fillRect/>
          </a:stretch>
        </p:blipFill>
        <p:spPr>
          <a:xfrm>
            <a:off x="2959944" y="5841370"/>
            <a:ext cx="4858554" cy="604957"/>
          </a:xfrm>
          <a:prstGeom prst="rect">
            <a:avLst/>
          </a:prstGeom>
        </p:spPr>
      </p:pic>
      <p:sp>
        <p:nvSpPr>
          <p:cNvPr id="4" name="TextBox 3"/>
          <p:cNvSpPr txBox="1"/>
          <p:nvPr/>
        </p:nvSpPr>
        <p:spPr>
          <a:xfrm>
            <a:off x="8752114" y="6446327"/>
            <a:ext cx="2244525" cy="369332"/>
          </a:xfrm>
          <a:prstGeom prst="rect">
            <a:avLst/>
          </a:prstGeom>
          <a:noFill/>
        </p:spPr>
        <p:txBody>
          <a:bodyPr wrap="none" rtlCol="0">
            <a:spAutoFit/>
          </a:bodyPr>
          <a:lstStyle/>
          <a:p>
            <a:r>
              <a:rPr lang="en-US" dirty="0" smtClean="0"/>
              <a:t>Any thing special?</a:t>
            </a:r>
            <a:endParaRPr lang="en-US" dirty="0"/>
          </a:p>
        </p:txBody>
      </p:sp>
      <p:pic>
        <p:nvPicPr>
          <p:cNvPr id="10" name="Picture 9"/>
          <p:cNvPicPr>
            <a:picLocks noChangeAspect="1"/>
          </p:cNvPicPr>
          <p:nvPr/>
        </p:nvPicPr>
        <p:blipFill>
          <a:blip r:embed="rId6"/>
          <a:stretch>
            <a:fillRect/>
          </a:stretch>
        </p:blipFill>
        <p:spPr>
          <a:xfrm>
            <a:off x="394341" y="5001443"/>
            <a:ext cx="3278944" cy="742745"/>
          </a:xfrm>
          <a:prstGeom prst="rect">
            <a:avLst/>
          </a:prstGeom>
        </p:spPr>
      </p:pic>
    </p:spTree>
    <p:extLst>
      <p:ext uri="{BB962C8B-B14F-4D97-AF65-F5344CB8AC3E}">
        <p14:creationId xmlns:p14="http://schemas.microsoft.com/office/powerpoint/2010/main" val="339574931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566282" y="1976532"/>
            <a:ext cx="2619375" cy="1743075"/>
          </a:xfrm>
          <a:prstGeom prst="rect">
            <a:avLst/>
          </a:prstGeom>
        </p:spPr>
      </p:pic>
      <p:pic>
        <p:nvPicPr>
          <p:cNvPr id="7" name="Picture 6"/>
          <p:cNvPicPr>
            <a:picLocks noChangeAspect="1"/>
          </p:cNvPicPr>
          <p:nvPr/>
        </p:nvPicPr>
        <p:blipFill>
          <a:blip r:embed="rId4"/>
          <a:stretch>
            <a:fillRect/>
          </a:stretch>
        </p:blipFill>
        <p:spPr>
          <a:xfrm>
            <a:off x="7331201" y="1982442"/>
            <a:ext cx="2543175" cy="1800225"/>
          </a:xfrm>
          <a:prstGeom prst="rect">
            <a:avLst/>
          </a:prstGeom>
        </p:spPr>
      </p:pic>
      <p:sp>
        <p:nvSpPr>
          <p:cNvPr id="8" name="Rectangle 7"/>
          <p:cNvSpPr/>
          <p:nvPr/>
        </p:nvSpPr>
        <p:spPr>
          <a:xfrm>
            <a:off x="4581918" y="4150658"/>
            <a:ext cx="2243135" cy="369332"/>
          </a:xfrm>
          <a:prstGeom prst="rect">
            <a:avLst/>
          </a:prstGeom>
        </p:spPr>
        <p:txBody>
          <a:bodyPr wrap="square">
            <a:spAutoFit/>
          </a:bodyPr>
          <a:lstStyle/>
          <a:p>
            <a:r>
              <a:rPr lang="en-US" b="1" dirty="0"/>
              <a:t>6 and head</a:t>
            </a:r>
          </a:p>
        </p:txBody>
      </p:sp>
      <p:pic>
        <p:nvPicPr>
          <p:cNvPr id="9" name="Picture 8"/>
          <p:cNvPicPr>
            <a:picLocks noChangeAspect="1"/>
          </p:cNvPicPr>
          <p:nvPr/>
        </p:nvPicPr>
        <p:blipFill>
          <a:blip r:embed="rId5"/>
          <a:stretch>
            <a:fillRect/>
          </a:stretch>
        </p:blipFill>
        <p:spPr>
          <a:xfrm>
            <a:off x="3274208" y="4719660"/>
            <a:ext cx="4858554" cy="604957"/>
          </a:xfrm>
          <a:prstGeom prst="rect">
            <a:avLst/>
          </a:prstGeom>
        </p:spPr>
      </p:pic>
      <p:pic>
        <p:nvPicPr>
          <p:cNvPr id="6" name="Picture 5"/>
          <p:cNvPicPr>
            <a:picLocks noChangeAspect="1"/>
          </p:cNvPicPr>
          <p:nvPr/>
        </p:nvPicPr>
        <p:blipFill>
          <a:blip r:embed="rId6"/>
          <a:stretch>
            <a:fillRect/>
          </a:stretch>
        </p:blipFill>
        <p:spPr>
          <a:xfrm>
            <a:off x="5348472" y="5600744"/>
            <a:ext cx="1476581" cy="371527"/>
          </a:xfrm>
          <a:prstGeom prst="rect">
            <a:avLst/>
          </a:prstGeom>
        </p:spPr>
      </p:pic>
      <p:pic>
        <p:nvPicPr>
          <p:cNvPr id="10" name="Picture 9"/>
          <p:cNvPicPr>
            <a:picLocks noChangeAspect="1"/>
          </p:cNvPicPr>
          <p:nvPr/>
        </p:nvPicPr>
        <p:blipFill>
          <a:blip r:embed="rId7"/>
          <a:stretch>
            <a:fillRect/>
          </a:stretch>
        </p:blipFill>
        <p:spPr>
          <a:xfrm>
            <a:off x="5576582" y="6310183"/>
            <a:ext cx="781159" cy="428685"/>
          </a:xfrm>
          <a:prstGeom prst="rect">
            <a:avLst/>
          </a:prstGeom>
        </p:spPr>
      </p:pic>
    </p:spTree>
    <p:extLst>
      <p:ext uri="{BB962C8B-B14F-4D97-AF65-F5344CB8AC3E}">
        <p14:creationId xmlns:p14="http://schemas.microsoft.com/office/powerpoint/2010/main" val="1896908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OR Rule</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16452" y="2668556"/>
            <a:ext cx="5830175" cy="1049432"/>
          </a:xfrm>
          <a:prstGeom prst="rect">
            <a:avLst/>
          </a:prstGeom>
        </p:spPr>
      </p:pic>
      <p:sp>
        <p:nvSpPr>
          <p:cNvPr id="6" name="Rectangle 5"/>
          <p:cNvSpPr/>
          <p:nvPr/>
        </p:nvSpPr>
        <p:spPr>
          <a:xfrm>
            <a:off x="4455014" y="4150658"/>
            <a:ext cx="2243135" cy="369332"/>
          </a:xfrm>
          <a:prstGeom prst="rect">
            <a:avLst/>
          </a:prstGeom>
        </p:spPr>
        <p:txBody>
          <a:bodyPr wrap="square">
            <a:spAutoFit/>
          </a:bodyPr>
          <a:lstStyle/>
          <a:p>
            <a:r>
              <a:rPr lang="en-US" b="1" dirty="0"/>
              <a:t>6 </a:t>
            </a:r>
            <a:r>
              <a:rPr lang="en-US" b="1" dirty="0" smtClean="0"/>
              <a:t>OR </a:t>
            </a:r>
            <a:r>
              <a:rPr lang="en-US" b="1" dirty="0"/>
              <a:t>head</a:t>
            </a:r>
          </a:p>
        </p:txBody>
      </p:sp>
    </p:spTree>
    <p:extLst>
      <p:ext uri="{BB962C8B-B14F-4D97-AF65-F5344CB8AC3E}">
        <p14:creationId xmlns:p14="http://schemas.microsoft.com/office/powerpoint/2010/main" val="33667645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580295" y="1853248"/>
            <a:ext cx="2543175" cy="1800225"/>
          </a:xfrm>
          <a:prstGeom prst="rect">
            <a:avLst/>
          </a:prstGeom>
        </p:spPr>
      </p:pic>
      <p:pic>
        <p:nvPicPr>
          <p:cNvPr id="6" name="Picture 5"/>
          <p:cNvPicPr>
            <a:picLocks noChangeAspect="1"/>
          </p:cNvPicPr>
          <p:nvPr/>
        </p:nvPicPr>
        <p:blipFill>
          <a:blip r:embed="rId4"/>
          <a:stretch>
            <a:fillRect/>
          </a:stretch>
        </p:blipFill>
        <p:spPr>
          <a:xfrm>
            <a:off x="3834495" y="4217437"/>
            <a:ext cx="2288975" cy="528225"/>
          </a:xfrm>
          <a:prstGeom prst="rect">
            <a:avLst/>
          </a:prstGeom>
        </p:spPr>
      </p:pic>
      <p:pic>
        <p:nvPicPr>
          <p:cNvPr id="7" name="Picture 6"/>
          <p:cNvPicPr>
            <a:picLocks noChangeAspect="1"/>
          </p:cNvPicPr>
          <p:nvPr/>
        </p:nvPicPr>
        <p:blipFill>
          <a:blip r:embed="rId5"/>
          <a:stretch>
            <a:fillRect/>
          </a:stretch>
        </p:blipFill>
        <p:spPr>
          <a:xfrm>
            <a:off x="2296370" y="5054003"/>
            <a:ext cx="5830175" cy="1049432"/>
          </a:xfrm>
          <a:prstGeom prst="rect">
            <a:avLst/>
          </a:prstGeom>
        </p:spPr>
      </p:pic>
      <p:sp>
        <p:nvSpPr>
          <p:cNvPr id="8" name="Rectangle 7"/>
          <p:cNvSpPr/>
          <p:nvPr/>
        </p:nvSpPr>
        <p:spPr>
          <a:xfrm>
            <a:off x="8098678" y="6372074"/>
            <a:ext cx="1951175" cy="369332"/>
          </a:xfrm>
          <a:prstGeom prst="rect">
            <a:avLst/>
          </a:prstGeom>
        </p:spPr>
        <p:txBody>
          <a:bodyPr wrap="none">
            <a:spAutoFit/>
          </a:bodyPr>
          <a:lstStyle/>
          <a:p>
            <a:r>
              <a:rPr lang="en-US" dirty="0"/>
              <a:t>What’s special?</a:t>
            </a:r>
          </a:p>
        </p:txBody>
      </p:sp>
    </p:spTree>
    <p:extLst>
      <p:ext uri="{BB962C8B-B14F-4D97-AF65-F5344CB8AC3E}">
        <p14:creationId xmlns:p14="http://schemas.microsoft.com/office/powerpoint/2010/main" val="318747317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580295" y="1853248"/>
            <a:ext cx="2543175" cy="1800225"/>
          </a:xfrm>
          <a:prstGeom prst="rect">
            <a:avLst/>
          </a:prstGeom>
        </p:spPr>
      </p:pic>
      <p:pic>
        <p:nvPicPr>
          <p:cNvPr id="6" name="Picture 5"/>
          <p:cNvPicPr>
            <a:picLocks noChangeAspect="1"/>
          </p:cNvPicPr>
          <p:nvPr/>
        </p:nvPicPr>
        <p:blipFill>
          <a:blip r:embed="rId4"/>
          <a:stretch>
            <a:fillRect/>
          </a:stretch>
        </p:blipFill>
        <p:spPr>
          <a:xfrm>
            <a:off x="3834495" y="4217437"/>
            <a:ext cx="2288975" cy="528225"/>
          </a:xfrm>
          <a:prstGeom prst="rect">
            <a:avLst/>
          </a:prstGeom>
        </p:spPr>
      </p:pic>
      <p:pic>
        <p:nvPicPr>
          <p:cNvPr id="7" name="Picture 6"/>
          <p:cNvPicPr>
            <a:picLocks noChangeAspect="1"/>
          </p:cNvPicPr>
          <p:nvPr/>
        </p:nvPicPr>
        <p:blipFill>
          <a:blip r:embed="rId5"/>
          <a:stretch>
            <a:fillRect/>
          </a:stretch>
        </p:blipFill>
        <p:spPr>
          <a:xfrm>
            <a:off x="2296370" y="5054003"/>
            <a:ext cx="5830175" cy="1049432"/>
          </a:xfrm>
          <a:prstGeom prst="rect">
            <a:avLst/>
          </a:prstGeom>
        </p:spPr>
      </p:pic>
      <p:pic>
        <p:nvPicPr>
          <p:cNvPr id="4" name="Picture 3"/>
          <p:cNvPicPr>
            <a:picLocks noChangeAspect="1"/>
          </p:cNvPicPr>
          <p:nvPr/>
        </p:nvPicPr>
        <p:blipFill>
          <a:blip r:embed="rId6"/>
          <a:stretch>
            <a:fillRect/>
          </a:stretch>
        </p:blipFill>
        <p:spPr>
          <a:xfrm>
            <a:off x="3580295" y="6390029"/>
            <a:ext cx="1209844" cy="333422"/>
          </a:xfrm>
          <a:prstGeom prst="rect">
            <a:avLst/>
          </a:prstGeom>
        </p:spPr>
      </p:pic>
      <p:sp>
        <p:nvSpPr>
          <p:cNvPr id="9" name="Rectangle 8"/>
          <p:cNvSpPr/>
          <p:nvPr/>
        </p:nvSpPr>
        <p:spPr>
          <a:xfrm>
            <a:off x="5211457" y="6354119"/>
            <a:ext cx="2364750" cy="369332"/>
          </a:xfrm>
          <a:prstGeom prst="rect">
            <a:avLst/>
          </a:prstGeom>
        </p:spPr>
        <p:txBody>
          <a:bodyPr wrap="none">
            <a:spAutoFit/>
          </a:bodyPr>
          <a:lstStyle/>
          <a:p>
            <a:r>
              <a:rPr lang="en-US" b="1" dirty="0">
                <a:latin typeface="charter"/>
              </a:rPr>
              <a:t>mutually exclusive. </a:t>
            </a:r>
            <a:endParaRPr lang="en-US" dirty="0"/>
          </a:p>
        </p:txBody>
      </p:sp>
      <p:pic>
        <p:nvPicPr>
          <p:cNvPr id="10" name="Picture 9"/>
          <p:cNvPicPr>
            <a:picLocks noChangeAspect="1"/>
          </p:cNvPicPr>
          <p:nvPr/>
        </p:nvPicPr>
        <p:blipFill>
          <a:blip r:embed="rId7"/>
          <a:stretch>
            <a:fillRect/>
          </a:stretch>
        </p:blipFill>
        <p:spPr>
          <a:xfrm>
            <a:off x="8406732" y="6304617"/>
            <a:ext cx="2133898" cy="371527"/>
          </a:xfrm>
          <a:prstGeom prst="rect">
            <a:avLst/>
          </a:prstGeom>
        </p:spPr>
      </p:pic>
    </p:spTree>
    <p:extLst>
      <p:ext uri="{BB962C8B-B14F-4D97-AF65-F5344CB8AC3E}">
        <p14:creationId xmlns:p14="http://schemas.microsoft.com/office/powerpoint/2010/main" val="128542017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learn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809" y="2061971"/>
            <a:ext cx="9002381" cy="2734057"/>
          </a:xfrm>
          <a:prstGeom prst="rect">
            <a:avLst/>
          </a:prstGeom>
        </p:spPr>
      </p:pic>
    </p:spTree>
    <p:extLst>
      <p:ext uri="{BB962C8B-B14F-4D97-AF65-F5344CB8AC3E}">
        <p14:creationId xmlns:p14="http://schemas.microsoft.com/office/powerpoint/2010/main" val="137721475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63527" y="943212"/>
            <a:ext cx="9588165" cy="5065702"/>
          </a:xfrm>
          <a:prstGeom prst="rect">
            <a:avLst/>
          </a:prstGeom>
        </p:spPr>
      </p:pic>
    </p:spTree>
    <p:extLst>
      <p:ext uri="{BB962C8B-B14F-4D97-AF65-F5344CB8AC3E}">
        <p14:creationId xmlns:p14="http://schemas.microsoft.com/office/powerpoint/2010/main" val="257740046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distribution  or conditional probability</a:t>
            </a:r>
            <a:endParaRPr lang="en-US" dirty="0"/>
          </a:p>
        </p:txBody>
      </p:sp>
      <p:sp>
        <p:nvSpPr>
          <p:cNvPr id="3" name="Content Placeholder 2"/>
          <p:cNvSpPr>
            <a:spLocks noGrp="1"/>
          </p:cNvSpPr>
          <p:nvPr>
            <p:ph idx="1"/>
          </p:nvPr>
        </p:nvSpPr>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747495" y="2223919"/>
            <a:ext cx="6697010" cy="2410161"/>
          </a:xfrm>
          <a:prstGeom prst="rect">
            <a:avLst/>
          </a:prstGeom>
        </p:spPr>
      </p:pic>
    </p:spTree>
    <p:extLst>
      <p:ext uri="{BB962C8B-B14F-4D97-AF65-F5344CB8AC3E}">
        <p14:creationId xmlns:p14="http://schemas.microsoft.com/office/powerpoint/2010/main" val="98957912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أحمد حلمي. ممثل مصري من مواليد 1969. | Audrey hepburn photos, Star images,  A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88" y="2514599"/>
            <a:ext cx="76581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029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295" y="2312125"/>
            <a:ext cx="7897327" cy="3905795"/>
          </a:xfrm>
          <a:prstGeom prst="rect">
            <a:avLst/>
          </a:prstGeom>
        </p:spPr>
      </p:pic>
    </p:spTree>
    <p:extLst>
      <p:ext uri="{BB962C8B-B14F-4D97-AF65-F5344CB8AC3E}">
        <p14:creationId xmlns:p14="http://schemas.microsoft.com/office/powerpoint/2010/main" val="326031522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3" name="Content Placeholder 2"/>
          <p:cNvSpPr>
            <a:spLocks noGrp="1"/>
          </p:cNvSpPr>
          <p:nvPr>
            <p:ph idx="1"/>
          </p:nvPr>
        </p:nvSpPr>
        <p:spPr/>
        <p:txBody>
          <a:bodyPr/>
          <a:lstStyle/>
          <a:p>
            <a:endParaRPr lang="en-US"/>
          </a:p>
        </p:txBody>
      </p:sp>
      <p:pic>
        <p:nvPicPr>
          <p:cNvPr id="4098" name="Picture 2" descr="ملف:Heart corazón.svg - ويكيبيدي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369" y="1038556"/>
            <a:ext cx="6254885" cy="625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26782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مدينة السمبلاوين </a:t>
            </a:r>
            <a:endParaRPr lang="en-US" dirty="0"/>
          </a:p>
        </p:txBody>
      </p:sp>
      <p:sp>
        <p:nvSpPr>
          <p:cNvPr id="3" name="Content Placeholder 2"/>
          <p:cNvSpPr>
            <a:spLocks noGrp="1"/>
          </p:cNvSpPr>
          <p:nvPr>
            <p:ph idx="1"/>
          </p:nvPr>
        </p:nvSpPr>
        <p:spPr/>
        <p:txBody>
          <a:bodyPr/>
          <a:lstStyle/>
          <a:p>
            <a:endParaRPr lang="en-US"/>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Tree>
    <p:extLst>
      <p:ext uri="{BB962C8B-B14F-4D97-AF65-F5344CB8AC3E}">
        <p14:creationId xmlns:p14="http://schemas.microsoft.com/office/powerpoint/2010/main" val="416697564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Hit and run</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ow To Handle A Hit And Run Accid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21" y="3213972"/>
            <a:ext cx="4511769" cy="32226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أخضر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0294" y="1805213"/>
            <a:ext cx="3073941" cy="28175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imation cartoon character agent business man Vecto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6307" y="3769982"/>
            <a:ext cx="1745689" cy="266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61196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that hit was by green car?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789889" y="2905839"/>
            <a:ext cx="3183984" cy="3141719"/>
          </a:xfrm>
          <a:prstGeom prst="rect">
            <a:avLst/>
          </a:prstGeom>
        </p:spPr>
      </p:pic>
      <p:sp>
        <p:nvSpPr>
          <p:cNvPr id="6" name="Rectangle 5"/>
          <p:cNvSpPr/>
          <p:nvPr/>
        </p:nvSpPr>
        <p:spPr>
          <a:xfrm>
            <a:off x="6096000" y="3468469"/>
            <a:ext cx="6096000" cy="646331"/>
          </a:xfrm>
          <a:prstGeom prst="rect">
            <a:avLst/>
          </a:prstGeom>
        </p:spPr>
        <p:txBody>
          <a:bodyPr>
            <a:spAutoFit/>
          </a:bodyPr>
          <a:lstStyle/>
          <a:p>
            <a:r>
              <a:rPr lang="en-US" b="1" dirty="0">
                <a:latin typeface="lyon text"/>
              </a:rPr>
              <a:t>witness can accurately distinguish the colors 80% of the time but confuses them 20% of the time</a:t>
            </a:r>
            <a:endParaRPr lang="en-US" b="1" dirty="0"/>
          </a:p>
        </p:txBody>
      </p:sp>
    </p:spTree>
    <p:extLst>
      <p:ext uri="{BB962C8B-B14F-4D97-AF65-F5344CB8AC3E}">
        <p14:creationId xmlns:p14="http://schemas.microsoft.com/office/powerpoint/2010/main" val="342139312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rate neglect </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
        <p:nvSpPr>
          <p:cNvPr id="5" name="Rectangle 4"/>
          <p:cNvSpPr/>
          <p:nvPr/>
        </p:nvSpPr>
        <p:spPr>
          <a:xfrm>
            <a:off x="8697438" y="4145604"/>
            <a:ext cx="2884123" cy="369332"/>
          </a:xfrm>
          <a:prstGeom prst="rect">
            <a:avLst/>
          </a:prstGeom>
        </p:spPr>
        <p:txBody>
          <a:bodyPr wrap="none">
            <a:spAutoFit/>
          </a:bodyPr>
          <a:lstStyle/>
          <a:p>
            <a:r>
              <a:rPr lang="en-US" dirty="0" smtClean="0">
                <a:latin typeface="lyon text"/>
              </a:rPr>
              <a:t>P(witness correct) = 41</a:t>
            </a:r>
            <a:r>
              <a:rPr lang="en-US" dirty="0">
                <a:latin typeface="lyon text"/>
              </a:rPr>
              <a:t>%.</a:t>
            </a:r>
            <a:endParaRPr lang="en-US" dirty="0"/>
          </a:p>
        </p:txBody>
      </p:sp>
    </p:spTree>
    <p:extLst>
      <p:ext uri="{BB962C8B-B14F-4D97-AF65-F5344CB8AC3E}">
        <p14:creationId xmlns:p14="http://schemas.microsoft.com/office/powerpoint/2010/main" val="131816054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23308" y="3426705"/>
            <a:ext cx="5753903" cy="2791215"/>
          </a:xfrm>
          <a:prstGeom prst="rect">
            <a:avLst/>
          </a:prstGeom>
        </p:spPr>
      </p:pic>
    </p:spTree>
    <p:extLst>
      <p:ext uri="{BB962C8B-B14F-4D97-AF65-F5344CB8AC3E}">
        <p14:creationId xmlns:p14="http://schemas.microsoft.com/office/powerpoint/2010/main" val="290914871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projects.datacamp.com/projects/163</a:t>
            </a:r>
            <a:r>
              <a:rPr lang="en-US" dirty="0" smtClean="0"/>
              <a:t> </a:t>
            </a:r>
            <a:endParaRPr lang="en-US" dirty="0"/>
          </a:p>
        </p:txBody>
      </p:sp>
    </p:spTree>
    <p:extLst>
      <p:ext uri="{BB962C8B-B14F-4D97-AF65-F5344CB8AC3E}">
        <p14:creationId xmlns:p14="http://schemas.microsoft.com/office/powerpoint/2010/main" val="253310840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3364389" y="1792936"/>
            <a:ext cx="3870877" cy="4790689"/>
          </a:xfrm>
          <a:prstGeom prst="rect">
            <a:avLst/>
          </a:prstGeom>
        </p:spPr>
      </p:pic>
    </p:spTree>
    <p:extLst>
      <p:ext uri="{BB962C8B-B14F-4D97-AF65-F5344CB8AC3E}">
        <p14:creationId xmlns:p14="http://schemas.microsoft.com/office/powerpoint/2010/main" val="187058959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1374" y="154135"/>
            <a:ext cx="6093525" cy="6532870"/>
          </a:xfrm>
          <a:prstGeom prst="rect">
            <a:avLst/>
          </a:prstGeom>
        </p:spPr>
      </p:pic>
    </p:spTree>
    <p:extLst>
      <p:ext uri="{BB962C8B-B14F-4D97-AF65-F5344CB8AC3E}">
        <p14:creationId xmlns:p14="http://schemas.microsoft.com/office/powerpoint/2010/main" val="96055978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have this effect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48678" y="1902730"/>
            <a:ext cx="8525661" cy="4955270"/>
          </a:xfrm>
          <a:prstGeom prst="rect">
            <a:avLst/>
          </a:prstGeom>
        </p:spPr>
      </p:pic>
    </p:spTree>
    <p:extLst>
      <p:ext uri="{BB962C8B-B14F-4D97-AF65-F5344CB8AC3E}">
        <p14:creationId xmlns:p14="http://schemas.microsoft.com/office/powerpoint/2010/main" val="34564821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Undercoverage</a:t>
            </a:r>
            <a:r>
              <a:rPr lang="en-US" dirty="0" smtClean="0"/>
              <a:t>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9319" y="2149816"/>
            <a:ext cx="8240275" cy="4286848"/>
          </a:xfrm>
          <a:prstGeom prst="rect">
            <a:avLst/>
          </a:prstGeom>
        </p:spPr>
      </p:pic>
      <p:sp>
        <p:nvSpPr>
          <p:cNvPr id="5" name="Rectangle 4"/>
          <p:cNvSpPr/>
          <p:nvPr/>
        </p:nvSpPr>
        <p:spPr>
          <a:xfrm>
            <a:off x="9635177" y="6217920"/>
            <a:ext cx="1580882" cy="369332"/>
          </a:xfrm>
          <a:prstGeom prst="rect">
            <a:avLst/>
          </a:prstGeom>
        </p:spPr>
        <p:txBody>
          <a:bodyPr wrap="none">
            <a:spAutoFit/>
          </a:bodyPr>
          <a:lstStyle/>
          <a:p>
            <a:r>
              <a:rPr lang="en-US" b="1" dirty="0"/>
              <a:t>How to solve?</a:t>
            </a:r>
          </a:p>
        </p:txBody>
      </p:sp>
    </p:spTree>
    <p:extLst>
      <p:ext uri="{BB962C8B-B14F-4D97-AF65-F5344CB8AC3E}">
        <p14:creationId xmlns:p14="http://schemas.microsoft.com/office/powerpoint/2010/main" val="7284546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76013" y="2011680"/>
            <a:ext cx="8437891" cy="4688484"/>
          </a:xfrm>
          <a:prstGeom prst="rect">
            <a:avLst/>
          </a:prstGeom>
        </p:spPr>
      </p:pic>
      <p:sp>
        <p:nvSpPr>
          <p:cNvPr id="5" name="Rectangle 4"/>
          <p:cNvSpPr/>
          <p:nvPr/>
        </p:nvSpPr>
        <p:spPr>
          <a:xfrm>
            <a:off x="2522478" y="5848588"/>
            <a:ext cx="3099246" cy="369332"/>
          </a:xfrm>
          <a:prstGeom prst="rect">
            <a:avLst/>
          </a:prstGeom>
        </p:spPr>
        <p:txBody>
          <a:bodyPr wrap="none">
            <a:spAutoFit/>
          </a:bodyPr>
          <a:lstStyle/>
          <a:p>
            <a:r>
              <a:rPr lang="en-US" b="1" dirty="0">
                <a:solidFill>
                  <a:srgbClr val="FF0000"/>
                </a:solidFill>
              </a:rPr>
              <a:t>What if the outcome is scary?</a:t>
            </a:r>
          </a:p>
        </p:txBody>
      </p:sp>
    </p:spTree>
    <p:extLst>
      <p:ext uri="{BB962C8B-B14F-4D97-AF65-F5344CB8AC3E}">
        <p14:creationId xmlns:p14="http://schemas.microsoft.com/office/powerpoint/2010/main" val="92350902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8902014" cy="4572369"/>
          </a:xfrm>
          <a:prstGeom prst="rect">
            <a:avLst/>
          </a:prstGeom>
        </p:spPr>
      </p:pic>
    </p:spTree>
    <p:extLst>
      <p:ext uri="{BB962C8B-B14F-4D97-AF65-F5344CB8AC3E}">
        <p14:creationId xmlns:p14="http://schemas.microsoft.com/office/powerpoint/2010/main" val="4731523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 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221718" cy="4655293"/>
          </a:xfrm>
          <a:prstGeom prst="rect">
            <a:avLst/>
          </a:prstGeom>
        </p:spPr>
      </p:pic>
    </p:spTree>
    <p:extLst>
      <p:ext uri="{BB962C8B-B14F-4D97-AF65-F5344CB8AC3E}">
        <p14:creationId xmlns:p14="http://schemas.microsoft.com/office/powerpoint/2010/main" val="3970803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deal with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8884" y="1792936"/>
            <a:ext cx="7603151" cy="4890349"/>
          </a:xfrm>
          <a:prstGeom prst="rect">
            <a:avLst/>
          </a:prstGeom>
        </p:spPr>
      </p:pic>
      <p:pic>
        <p:nvPicPr>
          <p:cNvPr id="4098" name="Picture 2" descr="Complaint Handling Cartoon - ReadyToMan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209" y="2623930"/>
            <a:ext cx="3835739" cy="382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870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اعلانات ❌ ٌٌٌRaed AL Sad 200k (@read_991) | n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55" y="2286000"/>
            <a:ext cx="7452512" cy="369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5162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not jealous? </a:t>
            </a:r>
            <a:endParaRPr lang="en-US" dirty="0"/>
          </a:p>
        </p:txBody>
      </p:sp>
      <p:sp>
        <p:nvSpPr>
          <p:cNvPr id="3" name="Content Placeholder 2"/>
          <p:cNvSpPr>
            <a:spLocks noGrp="1"/>
          </p:cNvSpPr>
          <p:nvPr>
            <p:ph idx="1"/>
          </p:nvPr>
        </p:nvSpPr>
        <p:spPr/>
        <p:txBody>
          <a:bodyPr/>
          <a:lstStyle/>
          <a:p>
            <a:endParaRPr lang="en-US"/>
          </a:p>
        </p:txBody>
      </p:sp>
      <p:pic>
        <p:nvPicPr>
          <p:cNvPr id="6146" name="Picture 2" descr="صور كومنتات للفيس بوك يعنى اعمل ايه احمد مكى - أكتب اسمك على الصو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470" y="2403117"/>
            <a:ext cx="4721288" cy="381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7475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rationally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669" y="2011680"/>
            <a:ext cx="8917955" cy="4689842"/>
          </a:xfrm>
          <a:prstGeom prst="rect">
            <a:avLst/>
          </a:prstGeom>
        </p:spPr>
      </p:pic>
    </p:spTree>
    <p:extLst>
      <p:ext uri="{BB962C8B-B14F-4D97-AF65-F5344CB8AC3E}">
        <p14:creationId xmlns:p14="http://schemas.microsoft.com/office/powerpoint/2010/main" val="29483882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0887" y="2096871"/>
            <a:ext cx="5516420" cy="4640230"/>
          </a:xfrm>
          <a:prstGeom prst="rect">
            <a:avLst/>
          </a:prstGeom>
        </p:spPr>
      </p:pic>
    </p:spTree>
    <p:extLst>
      <p:ext uri="{BB962C8B-B14F-4D97-AF65-F5344CB8AC3E}">
        <p14:creationId xmlns:p14="http://schemas.microsoft.com/office/powerpoint/2010/main" val="21837453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93121" y="923097"/>
            <a:ext cx="5849166" cy="5934903"/>
          </a:xfrm>
          <a:prstGeom prst="rect">
            <a:avLst/>
          </a:prstGeom>
        </p:spPr>
      </p:pic>
    </p:spTree>
    <p:extLst>
      <p:ext uri="{BB962C8B-B14F-4D97-AF65-F5344CB8AC3E}">
        <p14:creationId xmlns:p14="http://schemas.microsoft.com/office/powerpoint/2010/main" val="42420835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Tree>
    <p:extLst>
      <p:ext uri="{BB962C8B-B14F-4D97-AF65-F5344CB8AC3E}">
        <p14:creationId xmlns:p14="http://schemas.microsoft.com/office/powerpoint/2010/main" val="1643415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683" y="2475374"/>
            <a:ext cx="6772516" cy="1757855"/>
          </a:xfrm>
          <a:prstGeom prst="rect">
            <a:avLst/>
          </a:prstGeom>
        </p:spPr>
      </p:pic>
      <p:sp>
        <p:nvSpPr>
          <p:cNvPr id="5" name="Rectangle 4"/>
          <p:cNvSpPr/>
          <p:nvPr/>
        </p:nvSpPr>
        <p:spPr>
          <a:xfrm>
            <a:off x="2858220" y="4696923"/>
            <a:ext cx="6553979" cy="584775"/>
          </a:xfrm>
          <a:prstGeom prst="rect">
            <a:avLst/>
          </a:prstGeom>
        </p:spPr>
        <p:txBody>
          <a:bodyPr wrap="square">
            <a:spAutoFit/>
          </a:bodyPr>
          <a:lstStyle/>
          <a:p>
            <a:r>
              <a:rPr lang="en-US" sz="3200" b="1" dirty="0"/>
              <a:t> “all NYC residents </a:t>
            </a:r>
            <a:r>
              <a:rPr lang="en-US" sz="3200" b="1" i="1" dirty="0"/>
              <a:t>who go outside</a:t>
            </a:r>
            <a:r>
              <a:rPr lang="en-US" sz="3200" b="1" dirty="0"/>
              <a:t>”</a:t>
            </a:r>
          </a:p>
        </p:txBody>
      </p:sp>
    </p:spTree>
    <p:extLst>
      <p:ext uri="{BB962C8B-B14F-4D97-AF65-F5344CB8AC3E}">
        <p14:creationId xmlns:p14="http://schemas.microsoft.com/office/powerpoint/2010/main" val="136174025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
        <p:nvSpPr>
          <p:cNvPr id="5" name="Rectangle 4"/>
          <p:cNvSpPr/>
          <p:nvPr/>
        </p:nvSpPr>
        <p:spPr>
          <a:xfrm>
            <a:off x="4808187" y="4065508"/>
            <a:ext cx="4254691" cy="369332"/>
          </a:xfrm>
          <a:prstGeom prst="rect">
            <a:avLst/>
          </a:prstGeom>
        </p:spPr>
        <p:txBody>
          <a:bodyPr wrap="none">
            <a:spAutoFit/>
          </a:bodyPr>
          <a:lstStyle/>
          <a:p>
            <a:r>
              <a:rPr lang="en-US" b="1" dirty="0">
                <a:solidFill>
                  <a:srgbClr val="FF0000"/>
                </a:solidFill>
              </a:rPr>
              <a:t>A smart friend tells u meditation is useful</a:t>
            </a:r>
          </a:p>
        </p:txBody>
      </p:sp>
      <p:sp>
        <p:nvSpPr>
          <p:cNvPr id="6" name="Rectangle 5"/>
          <p:cNvSpPr/>
          <p:nvPr/>
        </p:nvSpPr>
        <p:spPr>
          <a:xfrm>
            <a:off x="6674909" y="5550212"/>
            <a:ext cx="1404552" cy="369332"/>
          </a:xfrm>
          <a:prstGeom prst="rect">
            <a:avLst/>
          </a:prstGeom>
        </p:spPr>
        <p:txBody>
          <a:bodyPr wrap="none">
            <a:spAutoFit/>
          </a:bodyPr>
          <a:lstStyle/>
          <a:p>
            <a:r>
              <a:rPr lang="en-US" b="1" dirty="0">
                <a:solidFill>
                  <a:srgbClr val="FF0000"/>
                </a:solidFill>
              </a:rPr>
              <a:t>What to do?</a:t>
            </a:r>
          </a:p>
        </p:txBody>
      </p:sp>
    </p:spTree>
    <p:extLst>
      <p:ext uri="{BB962C8B-B14F-4D97-AF65-F5344CB8AC3E}">
        <p14:creationId xmlns:p14="http://schemas.microsoft.com/office/powerpoint/2010/main" val="24216436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 bit!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44441" y="2246243"/>
            <a:ext cx="10242558" cy="4697847"/>
          </a:xfrm>
          <a:prstGeom prst="rect">
            <a:avLst/>
          </a:prstGeom>
        </p:spPr>
      </p:pic>
      <p:sp>
        <p:nvSpPr>
          <p:cNvPr id="5" name="Rectangle 4"/>
          <p:cNvSpPr/>
          <p:nvPr/>
        </p:nvSpPr>
        <p:spPr>
          <a:xfrm>
            <a:off x="9600054" y="5152647"/>
            <a:ext cx="1231427" cy="369332"/>
          </a:xfrm>
          <a:prstGeom prst="rect">
            <a:avLst/>
          </a:prstGeom>
        </p:spPr>
        <p:txBody>
          <a:bodyPr wrap="none">
            <a:spAutoFit/>
          </a:bodyPr>
          <a:lstStyle/>
          <a:p>
            <a:r>
              <a:rPr lang="en-US" b="1" dirty="0">
                <a:solidFill>
                  <a:srgbClr val="FF0000"/>
                </a:solidFill>
              </a:rPr>
              <a:t>It depends</a:t>
            </a:r>
          </a:p>
        </p:txBody>
      </p:sp>
    </p:spTree>
    <p:extLst>
      <p:ext uri="{BB962C8B-B14F-4D97-AF65-F5344CB8AC3E}">
        <p14:creationId xmlns:p14="http://schemas.microsoft.com/office/powerpoint/2010/main" val="36965812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and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7444" y="2011680"/>
            <a:ext cx="7116418" cy="4555878"/>
          </a:xfrm>
          <a:prstGeom prst="rect">
            <a:avLst/>
          </a:prstGeom>
        </p:spPr>
      </p:pic>
      <p:pic>
        <p:nvPicPr>
          <p:cNvPr id="7170" name="Picture 2" descr="VRC Game Design Animation Challenge: Team 1437Z: Patriot Robotics: TIPPING  POINT (2016)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2" y="2575118"/>
            <a:ext cx="4406348"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043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rules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02227" y="2011680"/>
            <a:ext cx="4552736" cy="4718565"/>
          </a:xfrm>
          <a:prstGeom prst="rect">
            <a:avLst/>
          </a:prstGeom>
        </p:spPr>
      </p:pic>
    </p:spTree>
    <p:extLst>
      <p:ext uri="{BB962C8B-B14F-4D97-AF65-F5344CB8AC3E}">
        <p14:creationId xmlns:p14="http://schemas.microsoft.com/office/powerpoint/2010/main" val="2889215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5454" y="2271613"/>
            <a:ext cx="7059010" cy="4382112"/>
          </a:xfrm>
          <a:prstGeom prst="rect">
            <a:avLst/>
          </a:prstGeom>
        </p:spPr>
      </p:pic>
    </p:spTree>
    <p:extLst>
      <p:ext uri="{BB962C8B-B14F-4D97-AF65-F5344CB8AC3E}">
        <p14:creationId xmlns:p14="http://schemas.microsoft.com/office/powerpoint/2010/main" val="8509053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5" name="Content Placeholder 4"/>
          <p:cNvSpPr>
            <a:spLocks noGrp="1"/>
          </p:cNvSpPr>
          <p:nvPr>
            <p:ph idx="1"/>
          </p:nvPr>
        </p:nvSpPr>
        <p:spPr/>
        <p:txBody>
          <a:bodyPr/>
          <a:lstStyle/>
          <a:p>
            <a:pPr marL="0" indent="0">
              <a:buNone/>
            </a:pPr>
            <a:r>
              <a:rPr lang="en-US" dirty="0" smtClean="0"/>
              <a:t>???</a:t>
            </a:r>
            <a:endParaRPr lang="en-US" dirty="0"/>
          </a:p>
        </p:txBody>
      </p:sp>
    </p:spTree>
    <p:extLst>
      <p:ext uri="{BB962C8B-B14F-4D97-AF65-F5344CB8AC3E}">
        <p14:creationId xmlns:p14="http://schemas.microsoft.com/office/powerpoint/2010/main" val="41871022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760512" y="2011680"/>
            <a:ext cx="10668893" cy="4583591"/>
          </a:xfrm>
          <a:prstGeom prst="rect">
            <a:avLst/>
          </a:prstGeom>
        </p:spPr>
      </p:pic>
    </p:spTree>
    <p:extLst>
      <p:ext uri="{BB962C8B-B14F-4D97-AF65-F5344CB8AC3E}">
        <p14:creationId xmlns:p14="http://schemas.microsoft.com/office/powerpoint/2010/main" val="75105101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Maybe we differ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39382" y="1792936"/>
            <a:ext cx="5552618" cy="5064926"/>
          </a:xfrm>
          <a:prstGeom prst="rect">
            <a:avLst/>
          </a:prstGeom>
        </p:spPr>
      </p:pic>
      <p:pic>
        <p:nvPicPr>
          <p:cNvPr id="5" name="Picture 4"/>
          <p:cNvPicPr>
            <a:picLocks noChangeAspect="1"/>
          </p:cNvPicPr>
          <p:nvPr/>
        </p:nvPicPr>
        <p:blipFill>
          <a:blip r:embed="rId4"/>
          <a:stretch>
            <a:fillRect/>
          </a:stretch>
        </p:blipFill>
        <p:spPr>
          <a:xfrm>
            <a:off x="159026" y="1792936"/>
            <a:ext cx="6221896" cy="5064926"/>
          </a:xfrm>
          <a:prstGeom prst="rect">
            <a:avLst/>
          </a:prstGeom>
        </p:spPr>
      </p:pic>
    </p:spTree>
    <p:extLst>
      <p:ext uri="{BB962C8B-B14F-4D97-AF65-F5344CB8AC3E}">
        <p14:creationId xmlns:p14="http://schemas.microsoft.com/office/powerpoint/2010/main" val="225866817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bayes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5881" y="2274020"/>
            <a:ext cx="5582429" cy="3943900"/>
          </a:xfrm>
          <a:prstGeom prst="rect">
            <a:avLst/>
          </a:prstGeom>
        </p:spPr>
      </p:pic>
    </p:spTree>
    <p:extLst>
      <p:ext uri="{BB962C8B-B14F-4D97-AF65-F5344CB8AC3E}">
        <p14:creationId xmlns:p14="http://schemas.microsoft.com/office/powerpoint/2010/main" val="39048203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73654" y="1792936"/>
            <a:ext cx="2494904" cy="1889928"/>
          </a:xfrm>
          <a:prstGeom prst="rect">
            <a:avLst/>
          </a:prstGeom>
        </p:spPr>
      </p:pic>
      <p:pic>
        <p:nvPicPr>
          <p:cNvPr id="5" name="Picture 4"/>
          <p:cNvPicPr>
            <a:picLocks noChangeAspect="1"/>
          </p:cNvPicPr>
          <p:nvPr/>
        </p:nvPicPr>
        <p:blipFill>
          <a:blip r:embed="rId3"/>
          <a:stretch>
            <a:fillRect/>
          </a:stretch>
        </p:blipFill>
        <p:spPr>
          <a:xfrm>
            <a:off x="342925" y="1379498"/>
            <a:ext cx="5582429" cy="3943900"/>
          </a:xfrm>
          <a:prstGeom prst="rect">
            <a:avLst/>
          </a:prstGeom>
        </p:spPr>
      </p:pic>
    </p:spTree>
    <p:extLst>
      <p:ext uri="{BB962C8B-B14F-4D97-AF65-F5344CB8AC3E}">
        <p14:creationId xmlns:p14="http://schemas.microsoft.com/office/powerpoint/2010/main" val="3556969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fixed?</a:t>
            </a:r>
            <a:endParaRPr lang="en-US" dirty="0"/>
          </a:p>
        </p:txBody>
      </p:sp>
      <p:sp>
        <p:nvSpPr>
          <p:cNvPr id="3" name="Content Placeholder 2"/>
          <p:cNvSpPr>
            <a:spLocks noGrp="1"/>
          </p:cNvSpPr>
          <p:nvPr>
            <p:ph idx="1"/>
          </p:nvPr>
        </p:nvSpPr>
        <p:spPr/>
        <p:txBody>
          <a:bodyPr/>
          <a:lstStyle/>
          <a:p>
            <a:endParaRPr lang="en-US"/>
          </a:p>
        </p:txBody>
      </p:sp>
      <p:sp>
        <p:nvSpPr>
          <p:cNvPr id="5" name="Rectangle 4"/>
          <p:cNvSpPr/>
          <p:nvPr/>
        </p:nvSpPr>
        <p:spPr>
          <a:xfrm>
            <a:off x="8887920" y="2640485"/>
            <a:ext cx="2964273" cy="646331"/>
          </a:xfrm>
          <a:prstGeom prst="rect">
            <a:avLst/>
          </a:prstGeom>
        </p:spPr>
        <p:txBody>
          <a:bodyPr wrap="none">
            <a:spAutoFit/>
          </a:bodyPr>
          <a:lstStyle/>
          <a:p>
            <a:r>
              <a:rPr lang="en-US" dirty="0"/>
              <a:t>The study tested people “</a:t>
            </a:r>
            <a:r>
              <a:rPr lang="en-US" dirty="0" smtClean="0"/>
              <a:t>at</a:t>
            </a:r>
          </a:p>
          <a:p>
            <a:r>
              <a:rPr lang="en-US" dirty="0" smtClean="0"/>
              <a:t> </a:t>
            </a:r>
            <a:r>
              <a:rPr lang="en-US" dirty="0"/>
              <a:t>grocery and big-box stores.” </a:t>
            </a:r>
          </a:p>
        </p:txBody>
      </p:sp>
      <p:sp>
        <p:nvSpPr>
          <p:cNvPr id="6" name="Rectangle 5"/>
          <p:cNvSpPr/>
          <p:nvPr/>
        </p:nvSpPr>
        <p:spPr>
          <a:xfrm>
            <a:off x="9271720" y="5731706"/>
            <a:ext cx="1572866" cy="369332"/>
          </a:xfrm>
          <a:prstGeom prst="rect">
            <a:avLst/>
          </a:prstGeom>
        </p:spPr>
        <p:txBody>
          <a:bodyPr wrap="none">
            <a:spAutoFit/>
          </a:bodyPr>
          <a:lstStyle/>
          <a:p>
            <a:r>
              <a:rPr lang="en-US" b="1" dirty="0"/>
              <a:t>Any problem?</a:t>
            </a:r>
          </a:p>
        </p:txBody>
      </p:sp>
      <p:pic>
        <p:nvPicPr>
          <p:cNvPr id="8" name="Picture 7"/>
          <p:cNvPicPr>
            <a:picLocks noChangeAspect="1"/>
          </p:cNvPicPr>
          <p:nvPr/>
        </p:nvPicPr>
        <p:blipFill>
          <a:blip r:embed="rId3"/>
          <a:stretch>
            <a:fillRect/>
          </a:stretch>
        </p:blipFill>
        <p:spPr>
          <a:xfrm>
            <a:off x="2156604" y="2445173"/>
            <a:ext cx="4962884" cy="3655865"/>
          </a:xfrm>
          <a:prstGeom prst="rect">
            <a:avLst/>
          </a:prstGeom>
        </p:spPr>
      </p:pic>
    </p:spTree>
    <p:extLst>
      <p:ext uri="{BB962C8B-B14F-4D97-AF65-F5344CB8AC3E}">
        <p14:creationId xmlns:p14="http://schemas.microsoft.com/office/powerpoint/2010/main" val="28548535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1717682"/>
            <a:ext cx="4163006" cy="3267531"/>
          </a:xfrm>
          <a:prstGeom prst="rect">
            <a:avLst/>
          </a:prstGeom>
        </p:spPr>
      </p:pic>
    </p:spTree>
    <p:extLst>
      <p:ext uri="{BB962C8B-B14F-4D97-AF65-F5344CB8AC3E}">
        <p14:creationId xmlns:p14="http://schemas.microsoft.com/office/powerpoint/2010/main" val="23391128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642993" y="1792936"/>
            <a:ext cx="4344006" cy="3629532"/>
          </a:xfrm>
          <a:prstGeom prst="rect">
            <a:avLst/>
          </a:prstGeom>
        </p:spPr>
      </p:pic>
    </p:spTree>
    <p:extLst>
      <p:ext uri="{BB962C8B-B14F-4D97-AF65-F5344CB8AC3E}">
        <p14:creationId xmlns:p14="http://schemas.microsoft.com/office/powerpoint/2010/main" val="28579070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2065393"/>
            <a:ext cx="4267796" cy="3258005"/>
          </a:xfrm>
          <a:prstGeom prst="rect">
            <a:avLst/>
          </a:prstGeom>
        </p:spPr>
      </p:pic>
    </p:spTree>
    <p:extLst>
      <p:ext uri="{BB962C8B-B14F-4D97-AF65-F5344CB8AC3E}">
        <p14:creationId xmlns:p14="http://schemas.microsoft.com/office/powerpoint/2010/main" val="19535264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197880" y="1836761"/>
            <a:ext cx="5649113" cy="3486637"/>
          </a:xfrm>
          <a:prstGeom prst="rect">
            <a:avLst/>
          </a:prstGeom>
        </p:spPr>
      </p:pic>
    </p:spTree>
    <p:extLst>
      <p:ext uri="{BB962C8B-B14F-4D97-AF65-F5344CB8AC3E}">
        <p14:creationId xmlns:p14="http://schemas.microsoft.com/office/powerpoint/2010/main" val="16094360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260418"/>
            <a:ext cx="5553850" cy="4182059"/>
          </a:xfrm>
          <a:prstGeom prst="rect">
            <a:avLst/>
          </a:prstGeom>
        </p:spPr>
      </p:pic>
    </p:spTree>
    <p:extLst>
      <p:ext uri="{BB962C8B-B14F-4D97-AF65-F5344CB8AC3E}">
        <p14:creationId xmlns:p14="http://schemas.microsoft.com/office/powerpoint/2010/main" val="5255023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353197"/>
            <a:ext cx="5553850" cy="4182059"/>
          </a:xfrm>
          <a:prstGeom prst="rect">
            <a:avLst/>
          </a:prstGeom>
        </p:spPr>
      </p:pic>
      <p:pic>
        <p:nvPicPr>
          <p:cNvPr id="6" name="Picture 5"/>
          <p:cNvPicPr>
            <a:picLocks noChangeAspect="1"/>
          </p:cNvPicPr>
          <p:nvPr/>
        </p:nvPicPr>
        <p:blipFill>
          <a:blip r:embed="rId4"/>
          <a:stretch>
            <a:fillRect/>
          </a:stretch>
        </p:blipFill>
        <p:spPr>
          <a:xfrm>
            <a:off x="1794030" y="5822577"/>
            <a:ext cx="4982270" cy="790685"/>
          </a:xfrm>
          <a:prstGeom prst="rect">
            <a:avLst/>
          </a:prstGeom>
        </p:spPr>
      </p:pic>
    </p:spTree>
    <p:extLst>
      <p:ext uri="{BB962C8B-B14F-4D97-AF65-F5344CB8AC3E}">
        <p14:creationId xmlns:p14="http://schemas.microsoft.com/office/powerpoint/2010/main" val="3935156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485677" y="1463400"/>
            <a:ext cx="11218563" cy="4925112"/>
          </a:xfrm>
          <a:prstGeom prst="rect">
            <a:avLst/>
          </a:prstGeom>
        </p:spPr>
      </p:pic>
    </p:spTree>
    <p:extLst>
      <p:ext uri="{BB962C8B-B14F-4D97-AF65-F5344CB8AC3E}">
        <p14:creationId xmlns:p14="http://schemas.microsoft.com/office/powerpoint/2010/main" val="2112628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7542" y="1666533"/>
            <a:ext cx="11904458" cy="4896533"/>
          </a:xfrm>
          <a:prstGeom prst="rect">
            <a:avLst/>
          </a:prstGeom>
        </p:spPr>
      </p:pic>
    </p:spTree>
    <p:extLst>
      <p:ext uri="{BB962C8B-B14F-4D97-AF65-F5344CB8AC3E}">
        <p14:creationId xmlns:p14="http://schemas.microsoft.com/office/powerpoint/2010/main" val="22740117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4035" y="1792936"/>
            <a:ext cx="11053820" cy="4877481"/>
          </a:xfrm>
          <a:prstGeom prst="rect">
            <a:avLst/>
          </a:prstGeom>
        </p:spPr>
      </p:pic>
    </p:spTree>
    <p:extLst>
      <p:ext uri="{BB962C8B-B14F-4D97-AF65-F5344CB8AC3E}">
        <p14:creationId xmlns:p14="http://schemas.microsoft.com/office/powerpoint/2010/main" val="42692783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5633" y="1547454"/>
            <a:ext cx="11558652" cy="5134692"/>
          </a:xfrm>
          <a:prstGeom prst="rect">
            <a:avLst/>
          </a:prstGeom>
        </p:spPr>
      </p:pic>
    </p:spTree>
    <p:extLst>
      <p:ext uri="{BB962C8B-B14F-4D97-AF65-F5344CB8AC3E}">
        <p14:creationId xmlns:p14="http://schemas.microsoft.com/office/powerpoint/2010/main" val="34564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Grocery frequent visits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4415" y="2800262"/>
            <a:ext cx="8383170" cy="1257475"/>
          </a:xfrm>
          <a:prstGeom prst="rect">
            <a:avLst/>
          </a:prstGeom>
        </p:spPr>
      </p:pic>
    </p:spTree>
    <p:extLst>
      <p:ext uri="{BB962C8B-B14F-4D97-AF65-F5344CB8AC3E}">
        <p14:creationId xmlns:p14="http://schemas.microsoft.com/office/powerpoint/2010/main" val="87466032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509349"/>
            <a:ext cx="11231217" cy="5210902"/>
          </a:xfrm>
          <a:prstGeom prst="rect">
            <a:avLst/>
          </a:prstGeom>
        </p:spPr>
      </p:pic>
    </p:spTree>
    <p:extLst>
      <p:ext uri="{BB962C8B-B14F-4D97-AF65-F5344CB8AC3E}">
        <p14:creationId xmlns:p14="http://schemas.microsoft.com/office/powerpoint/2010/main" val="12070637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03056" y="2778915"/>
            <a:ext cx="10783805" cy="3439005"/>
          </a:xfrm>
          <a:prstGeom prst="rect">
            <a:avLst/>
          </a:prstGeom>
        </p:spPr>
      </p:pic>
    </p:spTree>
    <p:extLst>
      <p:ext uri="{BB962C8B-B14F-4D97-AF65-F5344CB8AC3E}">
        <p14:creationId xmlns:p14="http://schemas.microsoft.com/office/powerpoint/2010/main" val="25730894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70861" y="2190577"/>
            <a:ext cx="10050278" cy="2476846"/>
          </a:xfrm>
          <a:prstGeom prst="rect">
            <a:avLst/>
          </a:prstGeom>
        </p:spPr>
      </p:pic>
    </p:spTree>
    <p:extLst>
      <p:ext uri="{BB962C8B-B14F-4D97-AF65-F5344CB8AC3E}">
        <p14:creationId xmlns:p14="http://schemas.microsoft.com/office/powerpoint/2010/main" val="27539961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756834" y="4751825"/>
            <a:ext cx="1906612" cy="369332"/>
          </a:xfrm>
          <a:prstGeom prst="rect">
            <a:avLst/>
          </a:prstGeom>
        </p:spPr>
        <p:txBody>
          <a:bodyPr wrap="none">
            <a:spAutoFit/>
          </a:bodyPr>
          <a:lstStyle/>
          <a:p>
            <a:r>
              <a:rPr lang="en-US" b="1" dirty="0">
                <a:solidFill>
                  <a:srgbClr val="FF0000"/>
                </a:solidFill>
              </a:rPr>
              <a:t>Any redundancy?</a:t>
            </a:r>
          </a:p>
        </p:txBody>
      </p:sp>
    </p:spTree>
    <p:extLst>
      <p:ext uri="{BB962C8B-B14F-4D97-AF65-F5344CB8AC3E}">
        <p14:creationId xmlns:p14="http://schemas.microsoft.com/office/powerpoint/2010/main" val="4162544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pic>
        <p:nvPicPr>
          <p:cNvPr id="7" name="Picture 6"/>
          <p:cNvPicPr>
            <a:picLocks noChangeAspect="1"/>
          </p:cNvPicPr>
          <p:nvPr/>
        </p:nvPicPr>
        <p:blipFill>
          <a:blip r:embed="rId5"/>
          <a:stretch>
            <a:fillRect/>
          </a:stretch>
        </p:blipFill>
        <p:spPr>
          <a:xfrm>
            <a:off x="3017602" y="5926336"/>
            <a:ext cx="3467584" cy="857370"/>
          </a:xfrm>
          <a:prstGeom prst="rect">
            <a:avLst/>
          </a:prstGeom>
        </p:spPr>
      </p:pic>
    </p:spTree>
    <p:extLst>
      <p:ext uri="{BB962C8B-B14F-4D97-AF65-F5344CB8AC3E}">
        <p14:creationId xmlns:p14="http://schemas.microsoft.com/office/powerpoint/2010/main" val="1306872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Love redundancy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spTree>
    <p:extLst>
      <p:ext uri="{BB962C8B-B14F-4D97-AF65-F5344CB8AC3E}">
        <p14:creationId xmlns:p14="http://schemas.microsoft.com/office/powerpoint/2010/main" val="23285306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43100" y="2853863"/>
            <a:ext cx="9042056" cy="2234972"/>
          </a:xfrm>
          <a:prstGeom prst="rect">
            <a:avLst/>
          </a:prstGeom>
        </p:spPr>
      </p:pic>
    </p:spTree>
    <p:extLst>
      <p:ext uri="{BB962C8B-B14F-4D97-AF65-F5344CB8AC3E}">
        <p14:creationId xmlns:p14="http://schemas.microsoft.com/office/powerpoint/2010/main" val="414299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 SUPPORT  / REPOs</a:t>
            </a:r>
            <a:endParaRPr lang="en-US" dirty="0"/>
          </a:p>
        </p:txBody>
      </p:sp>
      <p:sp>
        <p:nvSpPr>
          <p:cNvPr id="3" name="Content Placeholder 2"/>
          <p:cNvSpPr>
            <a:spLocks noGrp="1"/>
          </p:cNvSpPr>
          <p:nvPr>
            <p:ph idx="1"/>
          </p:nvPr>
        </p:nvSpPr>
        <p:spPr/>
        <p:txBody>
          <a:bodyPr>
            <a:normAutofit/>
          </a:bodyPr>
          <a:lstStyle/>
          <a:p>
            <a:pPr marL="0" indent="0">
              <a:buNone/>
            </a:pPr>
            <a:r>
              <a:rPr lang="en-US" dirty="0">
                <a:hlinkClick r:id="rId3"/>
              </a:rPr>
              <a:t>https://</a:t>
            </a:r>
            <a:r>
              <a:rPr lang="en-US" dirty="0" smtClean="0">
                <a:hlinkClick r:id="rId3"/>
              </a:rPr>
              <a:t>join.slack.com/t/egypt-fwd-june/shared_invite/zt-qmsc20kz-V1sl~e7wbK7WUt3B2dJhtQ</a:t>
            </a:r>
            <a:endParaRPr lang="en-US" dirty="0" smtClean="0"/>
          </a:p>
          <a:p>
            <a:pPr marL="0" indent="0">
              <a:buNone/>
            </a:pPr>
            <a:endParaRPr lang="en-US" dirty="0" smtClean="0">
              <a:hlinkClick r:id=""/>
            </a:endParaRPr>
          </a:p>
          <a:p>
            <a:pPr marL="0" indent="0">
              <a:buNone/>
            </a:pPr>
            <a:r>
              <a:rPr lang="en-US" dirty="0" smtClean="0">
                <a:hlinkClick r:id=""/>
              </a:rPr>
              <a:t>fwd-support@udacity.com</a:t>
            </a:r>
            <a:r>
              <a:rPr lang="en-US" dirty="0" smtClean="0"/>
              <a:t> </a:t>
            </a:r>
          </a:p>
          <a:p>
            <a:pPr marL="0" indent="0">
              <a:buNone/>
            </a:pPr>
            <a:endParaRPr lang="en-US" dirty="0" smtClean="0"/>
          </a:p>
          <a:p>
            <a:pPr marL="0" indent="0">
              <a:buNone/>
            </a:pPr>
            <a:r>
              <a:rPr lang="en-US" dirty="0">
                <a:hlinkClick r:id="rId4"/>
              </a:rPr>
              <a:t>https://</a:t>
            </a:r>
            <a:r>
              <a:rPr lang="en-US" dirty="0" smtClean="0">
                <a:hlinkClick r:id="rId4"/>
              </a:rPr>
              <a:t>github.com/santarabantoosoo/Data-Analysis-NanoDegree</a:t>
            </a:r>
            <a:r>
              <a:rPr lang="en-US" dirty="0" smtClean="0"/>
              <a:t> </a:t>
            </a: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826289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6840" y="1038556"/>
            <a:ext cx="8202170" cy="4572638"/>
          </a:xfrm>
          <a:prstGeom prst="rect">
            <a:avLst/>
          </a:prstGeom>
        </p:spPr>
      </p:pic>
      <p:sp>
        <p:nvSpPr>
          <p:cNvPr id="5" name="Rectangle 4"/>
          <p:cNvSpPr/>
          <p:nvPr/>
        </p:nvSpPr>
        <p:spPr>
          <a:xfrm>
            <a:off x="9178392" y="5790333"/>
            <a:ext cx="2018501" cy="646331"/>
          </a:xfrm>
          <a:prstGeom prst="rect">
            <a:avLst/>
          </a:prstGeom>
        </p:spPr>
        <p:txBody>
          <a:bodyPr wrap="none">
            <a:spAutoFit/>
          </a:bodyPr>
          <a:lstStyle/>
          <a:p>
            <a:endParaRPr lang="en-US" b="1" dirty="0" smtClean="0">
              <a:latin typeface="charter"/>
            </a:endParaRPr>
          </a:p>
          <a:p>
            <a:r>
              <a:rPr lang="en-US" dirty="0" smtClean="0">
                <a:latin typeface="charter"/>
              </a:rPr>
              <a:t> </a:t>
            </a:r>
            <a:r>
              <a:rPr lang="en-US" b="1" dirty="0">
                <a:latin typeface="charter"/>
              </a:rPr>
              <a:t>volunteer </a:t>
            </a:r>
            <a:r>
              <a:rPr lang="en-US" b="1" dirty="0" smtClean="0">
                <a:latin typeface="charter"/>
              </a:rPr>
              <a:t>bias ?</a:t>
            </a:r>
            <a:endParaRPr lang="en-US" b="1" dirty="0"/>
          </a:p>
        </p:txBody>
      </p:sp>
    </p:spTree>
    <p:extLst>
      <p:ext uri="{BB962C8B-B14F-4D97-AF65-F5344CB8AC3E}">
        <p14:creationId xmlns:p14="http://schemas.microsoft.com/office/powerpoint/2010/main" val="60230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solve?</a:t>
            </a:r>
            <a:endParaRPr lang="en-US" dirty="0"/>
          </a:p>
        </p:txBody>
      </p:sp>
      <p:sp>
        <p:nvSpPr>
          <p:cNvPr id="3" name="Content Placeholder 2"/>
          <p:cNvSpPr>
            <a:spLocks noGrp="1"/>
          </p:cNvSpPr>
          <p:nvPr>
            <p:ph idx="1"/>
          </p:nvPr>
        </p:nvSpPr>
        <p:spPr/>
        <p:txBody>
          <a:bodyPr/>
          <a:lstStyle/>
          <a:p>
            <a:endParaRPr lang="en-US"/>
          </a:p>
        </p:txBody>
      </p:sp>
      <p:pic>
        <p:nvPicPr>
          <p:cNvPr id="5"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1971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r>
              <a:rPr lang="en-US" dirty="0" smtClean="0"/>
              <a:t>Why? </a:t>
            </a:r>
            <a:endParaRPr lang="en-US" dirty="0"/>
          </a:p>
        </p:txBody>
      </p:sp>
    </p:spTree>
    <p:extLst>
      <p:ext uri="{BB962C8B-B14F-4D97-AF65-F5344CB8AC3E}">
        <p14:creationId xmlns:p14="http://schemas.microsoft.com/office/powerpoint/2010/main" val="1214262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7836" y="2876473"/>
            <a:ext cx="7716327" cy="1105054"/>
          </a:xfrm>
          <a:prstGeom prst="rect">
            <a:avLst/>
          </a:prstGeom>
        </p:spPr>
      </p:pic>
    </p:spTree>
    <p:extLst>
      <p:ext uri="{BB962C8B-B14F-4D97-AF65-F5344CB8AC3E}">
        <p14:creationId xmlns:p14="http://schemas.microsoft.com/office/powerpoint/2010/main" val="1639588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93662" y="2320290"/>
            <a:ext cx="6408964" cy="3589020"/>
          </a:xfrm>
          <a:prstGeom prst="rect">
            <a:avLst/>
          </a:prstGeom>
        </p:spPr>
      </p:pic>
    </p:spTree>
    <p:extLst>
      <p:ext uri="{BB962C8B-B14F-4D97-AF65-F5344CB8AC3E}">
        <p14:creationId xmlns:p14="http://schemas.microsoft.com/office/powerpoint/2010/main" val="3546342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Biased </a:t>
            </a:r>
            <a:r>
              <a:rPr lang="en-US" dirty="0" smtClean="0"/>
              <a:t>conclusions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023494" y="2785973"/>
            <a:ext cx="8145012" cy="1286054"/>
          </a:xfrm>
          <a:prstGeom prst="rect">
            <a:avLst/>
          </a:prstGeom>
        </p:spPr>
      </p:pic>
      <p:sp>
        <p:nvSpPr>
          <p:cNvPr id="6" name="Rectangle 5"/>
          <p:cNvSpPr/>
          <p:nvPr/>
        </p:nvSpPr>
        <p:spPr>
          <a:xfrm>
            <a:off x="5591643" y="5037826"/>
            <a:ext cx="2499934" cy="461665"/>
          </a:xfrm>
          <a:prstGeom prst="rect">
            <a:avLst/>
          </a:prstGeom>
        </p:spPr>
        <p:txBody>
          <a:bodyPr wrap="square">
            <a:spAutoFit/>
          </a:bodyPr>
          <a:lstStyle/>
          <a:p>
            <a:r>
              <a:rPr lang="en-US" sz="2400" b="1" dirty="0"/>
              <a:t>PCR sensitivity</a:t>
            </a:r>
            <a:endParaRPr lang="en-US" b="1" dirty="0"/>
          </a:p>
        </p:txBody>
      </p:sp>
      <p:sp>
        <p:nvSpPr>
          <p:cNvPr id="7" name="Rectangle 6"/>
          <p:cNvSpPr/>
          <p:nvPr/>
        </p:nvSpPr>
        <p:spPr>
          <a:xfrm>
            <a:off x="6094959" y="6146821"/>
            <a:ext cx="1096775" cy="369332"/>
          </a:xfrm>
          <a:prstGeom prst="rect">
            <a:avLst/>
          </a:prstGeom>
        </p:spPr>
        <p:txBody>
          <a:bodyPr wrap="none">
            <a:spAutoFit/>
          </a:bodyPr>
          <a:lstStyle/>
          <a:p>
            <a:r>
              <a:rPr lang="en-US" dirty="0"/>
              <a:t>threshold</a:t>
            </a:r>
          </a:p>
        </p:txBody>
      </p:sp>
      <p:sp>
        <p:nvSpPr>
          <p:cNvPr id="8" name="Down Arrow 7"/>
          <p:cNvSpPr/>
          <p:nvPr/>
        </p:nvSpPr>
        <p:spPr>
          <a:xfrm>
            <a:off x="9109494" y="4589253"/>
            <a:ext cx="1059012" cy="1557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10360659" y="4633315"/>
            <a:ext cx="1651528" cy="1168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22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vs selection</a:t>
            </a:r>
            <a:endParaRPr lang="en-US" dirty="0"/>
          </a:p>
        </p:txBody>
      </p:sp>
      <p:sp>
        <p:nvSpPr>
          <p:cNvPr id="3" name="Content Placeholder 2"/>
          <p:cNvSpPr>
            <a:spLocks noGrp="1"/>
          </p:cNvSpPr>
          <p:nvPr>
            <p:ph idx="1"/>
          </p:nvPr>
        </p:nvSpPr>
        <p:spPr/>
        <p:txBody>
          <a:bodyPr/>
          <a:lstStyle/>
          <a:p>
            <a:endParaRPr lang="en-US"/>
          </a:p>
        </p:txBody>
      </p:sp>
      <p:sp>
        <p:nvSpPr>
          <p:cNvPr id="4" name="Down Arrow 3"/>
          <p:cNvSpPr/>
          <p:nvPr/>
        </p:nvSpPr>
        <p:spPr>
          <a:xfrm>
            <a:off x="2829464" y="3761117"/>
            <a:ext cx="1507585" cy="1911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6200000">
            <a:off x="5471596" y="3965702"/>
            <a:ext cx="1911251" cy="1502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88471" y="5124892"/>
            <a:ext cx="1571264" cy="461665"/>
          </a:xfrm>
          <a:prstGeom prst="rect">
            <a:avLst/>
          </a:prstGeom>
        </p:spPr>
        <p:txBody>
          <a:bodyPr wrap="none">
            <a:spAutoFit/>
          </a:bodyPr>
          <a:lstStyle/>
          <a:p>
            <a:r>
              <a:rPr lang="ar-EG" sz="2400" b="1" dirty="0"/>
              <a:t>خالصين ؟</a:t>
            </a:r>
            <a:endParaRPr lang="en-US" sz="2400" b="1" dirty="0"/>
          </a:p>
        </p:txBody>
      </p:sp>
    </p:spTree>
    <p:extLst>
      <p:ext uri="{BB962C8B-B14F-4D97-AF65-F5344CB8AC3E}">
        <p14:creationId xmlns:p14="http://schemas.microsoft.com/office/powerpoint/2010/main" val="4091769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 </a:t>
            </a: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852736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a:t>
            </a:r>
            <a:r>
              <a:rPr lang="en-US" dirty="0" smtClean="0"/>
              <a:t>?</a:t>
            </a:r>
          </a:p>
          <a:p>
            <a:endParaRPr lang="en-US" dirty="0"/>
          </a:p>
          <a:p>
            <a:endParaRPr lang="en-US" dirty="0" smtClean="0"/>
          </a:p>
          <a:p>
            <a:endParaRPr lang="en-US" dirty="0"/>
          </a:p>
          <a:p>
            <a:pPr marL="0" indent="0">
              <a:lnSpc>
                <a:spcPct val="100000"/>
              </a:lnSpc>
              <a:spcBef>
                <a:spcPts val="0"/>
              </a:spcBef>
              <a:spcAft>
                <a:spcPts val="0"/>
              </a:spcAft>
              <a:buClrTx/>
              <a:buNone/>
              <a:defRPr/>
            </a:pPr>
            <a:r>
              <a:rPr lang="en-US" dirty="0" smtClean="0"/>
              <a:t>- What </a:t>
            </a:r>
            <a:r>
              <a:rPr lang="en-US" dirty="0"/>
              <a:t>do we know for sure?</a:t>
            </a:r>
          </a:p>
          <a:p>
            <a:endParaRPr lang="en-US" dirty="0"/>
          </a:p>
          <a:p>
            <a:pPr marL="0" indent="0">
              <a:buNone/>
            </a:pP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3922327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Insider</a:t>
            </a:r>
            <a:endParaRPr lang="en-US" b="1" dirty="0"/>
          </a:p>
        </p:txBody>
      </p:sp>
      <p:sp>
        <p:nvSpPr>
          <p:cNvPr id="3" name="Content Placeholder 2"/>
          <p:cNvSpPr>
            <a:spLocks noGrp="1"/>
          </p:cNvSpPr>
          <p:nvPr>
            <p:ph idx="1"/>
          </p:nvPr>
        </p:nvSpPr>
        <p:spPr/>
        <p:txBody>
          <a:bodyPr/>
          <a:lstStyle/>
          <a:p>
            <a:r>
              <a:rPr lang="en-US" dirty="0"/>
              <a:t>“preliminary” </a:t>
            </a:r>
            <a:endParaRPr lang="ar-EG" dirty="0" smtClean="0"/>
          </a:p>
          <a:p>
            <a:r>
              <a:rPr lang="en-US" dirty="0" smtClean="0"/>
              <a:t>sampling </a:t>
            </a:r>
            <a:r>
              <a:rPr lang="en-US" dirty="0"/>
              <a:t>issues </a:t>
            </a:r>
            <a:endParaRPr lang="en-US" dirty="0" smtClean="0"/>
          </a:p>
          <a:p>
            <a:endParaRPr lang="en-US" dirty="0"/>
          </a:p>
          <a:p>
            <a:endParaRPr lang="en-US" dirty="0" smtClean="0"/>
          </a:p>
          <a:p>
            <a:endParaRPr lang="en-US" dirty="0"/>
          </a:p>
          <a:p>
            <a:r>
              <a:rPr lang="en-US" dirty="0" smtClean="0"/>
              <a:t>So where is the problem?</a:t>
            </a:r>
            <a:endParaRPr lang="en-US" dirty="0"/>
          </a:p>
        </p:txBody>
      </p:sp>
    </p:spTree>
    <p:extLst>
      <p:ext uri="{BB962C8B-B14F-4D97-AF65-F5344CB8AC3E}">
        <p14:creationId xmlns:p14="http://schemas.microsoft.com/office/powerpoint/2010/main" val="1323446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Teaser</a:t>
            </a:r>
          </a:p>
          <a:p>
            <a:r>
              <a:rPr lang="en-US" dirty="0" smtClean="0"/>
              <a:t>Probability </a:t>
            </a:r>
          </a:p>
          <a:p>
            <a:r>
              <a:rPr lang="en-US" dirty="0" smtClean="0"/>
              <a:t>Binomial distribution </a:t>
            </a:r>
          </a:p>
          <a:p>
            <a:r>
              <a:rPr lang="en-US" dirty="0" smtClean="0"/>
              <a:t>Conditional probability </a:t>
            </a:r>
          </a:p>
          <a:p>
            <a:r>
              <a:rPr lang="en-US" dirty="0" smtClean="0"/>
              <a:t>Bayes rule (in depth)</a:t>
            </a:r>
          </a:p>
        </p:txBody>
      </p:sp>
    </p:spTree>
    <p:extLst>
      <p:ext uri="{BB962C8B-B14F-4D97-AF65-F5344CB8AC3E}">
        <p14:creationId xmlns:p14="http://schemas.microsoft.com/office/powerpoint/2010/main" val="1784303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problem?</a:t>
            </a:r>
            <a:endParaRPr lang="en-US" dirty="0"/>
          </a:p>
        </p:txBody>
      </p:sp>
      <p:sp>
        <p:nvSpPr>
          <p:cNvPr id="3" name="Content Placeholder 2"/>
          <p:cNvSpPr>
            <a:spLocks noGrp="1"/>
          </p:cNvSpPr>
          <p:nvPr>
            <p:ph idx="1"/>
          </p:nvPr>
        </p:nvSpPr>
        <p:spPr/>
        <p:txBody>
          <a:bodyPr/>
          <a:lstStyle/>
          <a:p>
            <a:r>
              <a:rPr lang="en-US" dirty="0" err="1" smtClean="0"/>
              <a:t>Soret</a:t>
            </a:r>
            <a:r>
              <a:rPr lang="en-US" dirty="0" smtClean="0"/>
              <a:t> el telephone el 5arban</a:t>
            </a:r>
            <a:endParaRPr lang="en-US" dirty="0"/>
          </a:p>
        </p:txBody>
      </p:sp>
      <p:pic>
        <p:nvPicPr>
          <p:cNvPr id="2050" name="Picture 2"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027" y="2589990"/>
            <a:ext cx="3865293" cy="3818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لعبة التلفون الخربان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43" y="3008573"/>
            <a:ext cx="5582819" cy="314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337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a:t>
            </a:r>
            <a:endParaRPr lang="en-US" dirty="0"/>
          </a:p>
        </p:txBody>
      </p:sp>
      <p:sp>
        <p:nvSpPr>
          <p:cNvPr id="3" name="Content Placeholder 2"/>
          <p:cNvSpPr>
            <a:spLocks noGrp="1"/>
          </p:cNvSpPr>
          <p:nvPr>
            <p:ph idx="1"/>
          </p:nvPr>
        </p:nvSpPr>
        <p:spPr/>
        <p:txBody>
          <a:bodyPr/>
          <a:lstStyle/>
          <a:p>
            <a:pPr marL="0" indent="0">
              <a:buNone/>
            </a:pPr>
            <a:r>
              <a:rPr lang="en-US" dirty="0" smtClean="0"/>
              <a:t>1- Read all article?</a:t>
            </a:r>
          </a:p>
          <a:p>
            <a:pPr marL="0" indent="0">
              <a:buNone/>
            </a:pPr>
            <a:r>
              <a:rPr lang="en-US" dirty="0" smtClean="0"/>
              <a:t>2- say I haven’t read </a:t>
            </a:r>
          </a:p>
          <a:p>
            <a:pPr marL="0" indent="0">
              <a:buNone/>
            </a:pPr>
            <a:r>
              <a:rPr lang="en-US" dirty="0" smtClean="0"/>
              <a:t>3- report the title only?</a:t>
            </a:r>
            <a:endParaRPr lang="en-US" dirty="0"/>
          </a:p>
        </p:txBody>
      </p:sp>
      <p:pic>
        <p:nvPicPr>
          <p:cNvPr id="5" name="Picture 4"/>
          <p:cNvPicPr>
            <a:picLocks noChangeAspect="1"/>
          </p:cNvPicPr>
          <p:nvPr/>
        </p:nvPicPr>
        <p:blipFill>
          <a:blip r:embed="rId3"/>
          <a:stretch>
            <a:fillRect/>
          </a:stretch>
        </p:blipFill>
        <p:spPr>
          <a:xfrm>
            <a:off x="6094959" y="2205377"/>
            <a:ext cx="3532914" cy="3532914"/>
          </a:xfrm>
          <a:prstGeom prst="rect">
            <a:avLst/>
          </a:prstGeom>
        </p:spPr>
      </p:pic>
    </p:spTree>
    <p:extLst>
      <p:ext uri="{BB962C8B-B14F-4D97-AF65-F5344CB8AC3E}">
        <p14:creationId xmlns:p14="http://schemas.microsoft.com/office/powerpoint/2010/main" val="2587713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967" y="2794959"/>
            <a:ext cx="9982118" cy="1110358"/>
          </a:xfrm>
          <a:prstGeom prst="rect">
            <a:avLst/>
          </a:prstGeom>
        </p:spPr>
      </p:pic>
    </p:spTree>
    <p:extLst>
      <p:ext uri="{BB962C8B-B14F-4D97-AF65-F5344CB8AC3E}">
        <p14:creationId xmlns:p14="http://schemas.microsoft.com/office/powerpoint/2010/main" val="1600691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reporting bias happens? </a:t>
            </a:r>
            <a:endParaRPr lang="en-US" dirty="0"/>
          </a:p>
        </p:txBody>
      </p:sp>
      <p:sp>
        <p:nvSpPr>
          <p:cNvPr id="3" name="Content Placeholder 2"/>
          <p:cNvSpPr>
            <a:spLocks noGrp="1"/>
          </p:cNvSpPr>
          <p:nvPr>
            <p:ph idx="1"/>
          </p:nvPr>
        </p:nvSpPr>
        <p:spPr/>
        <p:txBody>
          <a:bodyPr/>
          <a:lstStyle/>
          <a:p>
            <a:r>
              <a:rPr lang="en-US" dirty="0" smtClean="0"/>
              <a:t>Journal club? </a:t>
            </a:r>
          </a:p>
          <a:p>
            <a:r>
              <a:rPr lang="en-US" dirty="0" smtClean="0"/>
              <a:t>Twitter? </a:t>
            </a:r>
          </a:p>
          <a:p>
            <a:r>
              <a:rPr lang="en-US" dirty="0" smtClean="0"/>
              <a:t>Trick </a:t>
            </a:r>
          </a:p>
          <a:p>
            <a:r>
              <a:rPr lang="en-US" dirty="0"/>
              <a:t>Feel </a:t>
            </a:r>
            <a:r>
              <a:rPr lang="en-US" dirty="0" smtClean="0"/>
              <a:t>better</a:t>
            </a:r>
          </a:p>
          <a:p>
            <a:r>
              <a:rPr lang="en-US" dirty="0" smtClean="0"/>
              <a:t>Advertising a scientific article </a:t>
            </a:r>
          </a:p>
          <a:p>
            <a:endParaRPr lang="en-US" dirty="0"/>
          </a:p>
        </p:txBody>
      </p:sp>
    </p:spTree>
    <p:extLst>
      <p:ext uri="{BB962C8B-B14F-4D97-AF65-F5344CB8AC3E}">
        <p14:creationId xmlns:p14="http://schemas.microsoft.com/office/powerpoint/2010/main" val="12986166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633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pic>
        <p:nvPicPr>
          <p:cNvPr id="4" name="Picture 2" descr="Bridging the Gap Between Digital and Telepho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351" y="2626663"/>
            <a:ext cx="6580909" cy="38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37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5880" y="2439406"/>
            <a:ext cx="9631119" cy="3600953"/>
          </a:xfrm>
          <a:prstGeom prst="rect">
            <a:avLst/>
          </a:prstGeom>
        </p:spPr>
      </p:pic>
    </p:spTree>
    <p:extLst>
      <p:ext uri="{BB962C8B-B14F-4D97-AF65-F5344CB8AC3E}">
        <p14:creationId xmlns:p14="http://schemas.microsoft.com/office/powerpoint/2010/main" val="26881984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برومو فيلم ألف مبروك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007" y="2031558"/>
            <a:ext cx="5873473" cy="440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473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 = </a:t>
            </a:r>
            <a:r>
              <a:rPr lang="ar-EG" dirty="0" smtClean="0"/>
              <a:t>30 </a:t>
            </a:r>
            <a:r>
              <a:rPr lang="en-US" dirty="0" smtClean="0"/>
              <a:t> friends</a:t>
            </a:r>
            <a:endParaRPr lang="en-US" dirty="0"/>
          </a:p>
        </p:txBody>
      </p:sp>
      <p:sp>
        <p:nvSpPr>
          <p:cNvPr id="6" name="Content Placeholder 5"/>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9698" y="2967135"/>
            <a:ext cx="8750216" cy="1420567"/>
          </a:xfrm>
          <a:prstGeom prst="rect">
            <a:avLst/>
          </a:prstGeom>
        </p:spPr>
      </p:pic>
    </p:spTree>
    <p:extLst>
      <p:ext uri="{BB962C8B-B14F-4D97-AF65-F5344CB8AC3E}">
        <p14:creationId xmlns:p14="http://schemas.microsoft.com/office/powerpoint/2010/main" val="36150679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3" name="Picture 2"/>
          <p:cNvPicPr>
            <a:picLocks noChangeAspect="1"/>
          </p:cNvPicPr>
          <p:nvPr/>
        </p:nvPicPr>
        <p:blipFill>
          <a:blip r:embed="rId3"/>
          <a:stretch>
            <a:fillRect/>
          </a:stretch>
        </p:blipFill>
        <p:spPr>
          <a:xfrm>
            <a:off x="2651136" y="2718559"/>
            <a:ext cx="6598673" cy="2792482"/>
          </a:xfrm>
          <a:prstGeom prst="rect">
            <a:avLst/>
          </a:prstGeom>
        </p:spPr>
      </p:pic>
    </p:spTree>
    <p:extLst>
      <p:ext uri="{BB962C8B-B14F-4D97-AF65-F5344CB8AC3E}">
        <p14:creationId xmlns:p14="http://schemas.microsoft.com/office/powerpoint/2010/main" val="8755547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 a study!</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2050" name="Picture 2" descr="COVID-19: US researchers develop new cheap, DNA vaccine which may offer  protection from deadly virus | Covid News – India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954" y="2292616"/>
            <a:ext cx="6810375"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46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Basics </a:t>
            </a:r>
            <a:endParaRPr lang="en-US" dirty="0"/>
          </a:p>
        </p:txBody>
      </p:sp>
      <p:sp>
        <p:nvSpPr>
          <p:cNvPr id="5" name="Content Placeholder 4"/>
          <p:cNvSpPr>
            <a:spLocks noGrp="1"/>
          </p:cNvSpPr>
          <p:nvPr>
            <p:ph idx="1"/>
          </p:nvPr>
        </p:nvSpPr>
        <p:spPr/>
        <p:txBody>
          <a:bodyPr/>
          <a:lstStyle/>
          <a:p>
            <a:endParaRPr lang="en-US" dirty="0"/>
          </a:p>
        </p:txBody>
      </p:sp>
      <p:sp>
        <p:nvSpPr>
          <p:cNvPr id="2" name="Rectangle 1"/>
          <p:cNvSpPr/>
          <p:nvPr/>
        </p:nvSpPr>
        <p:spPr>
          <a:xfrm>
            <a:off x="2239347" y="2929812"/>
            <a:ext cx="9144000" cy="523220"/>
          </a:xfrm>
          <a:prstGeom prst="rect">
            <a:avLst/>
          </a:prstGeom>
        </p:spPr>
        <p:txBody>
          <a:bodyPr wrap="square">
            <a:spAutoFit/>
          </a:bodyPr>
          <a:lstStyle/>
          <a:p>
            <a:r>
              <a:rPr lang="en-US" sz="2800" b="1" i="1" dirty="0"/>
              <a:t>“I’m, like, a 1000% sure that, like, they’re going to be late”</a:t>
            </a:r>
            <a:endParaRPr lang="en-US" sz="2800" b="1" dirty="0"/>
          </a:p>
        </p:txBody>
      </p:sp>
      <p:sp>
        <p:nvSpPr>
          <p:cNvPr id="3" name="Rectangle 2"/>
          <p:cNvSpPr/>
          <p:nvPr/>
        </p:nvSpPr>
        <p:spPr>
          <a:xfrm>
            <a:off x="8475110" y="5937409"/>
            <a:ext cx="1511952" cy="369332"/>
          </a:xfrm>
          <a:prstGeom prst="rect">
            <a:avLst/>
          </a:prstGeom>
        </p:spPr>
        <p:txBody>
          <a:bodyPr wrap="none">
            <a:spAutoFit/>
          </a:bodyPr>
          <a:lstStyle/>
          <a:p>
            <a:r>
              <a:rPr lang="en-US" dirty="0"/>
              <a:t>Any problem?</a:t>
            </a:r>
          </a:p>
        </p:txBody>
      </p:sp>
    </p:spTree>
    <p:extLst>
      <p:ext uri="{BB962C8B-B14F-4D97-AF65-F5344CB8AC3E}">
        <p14:creationId xmlns:p14="http://schemas.microsoft.com/office/powerpoint/2010/main" val="4068838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Tree>
    <p:extLst>
      <p:ext uri="{BB962C8B-B14F-4D97-AF65-F5344CB8AC3E}">
        <p14:creationId xmlns:p14="http://schemas.microsoft.com/office/powerpoint/2010/main" val="26396637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Tree>
    <p:extLst>
      <p:ext uri="{BB962C8B-B14F-4D97-AF65-F5344CB8AC3E}">
        <p14:creationId xmlns:p14="http://schemas.microsoft.com/office/powerpoint/2010/main" val="554477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
        <p:nvSpPr>
          <p:cNvPr id="7" name="Rectangle 6"/>
          <p:cNvSpPr/>
          <p:nvPr/>
        </p:nvSpPr>
        <p:spPr>
          <a:xfrm>
            <a:off x="5841211" y="5860573"/>
            <a:ext cx="546945" cy="523220"/>
          </a:xfrm>
          <a:prstGeom prst="rect">
            <a:avLst/>
          </a:prstGeom>
        </p:spPr>
        <p:txBody>
          <a:bodyPr wrap="none">
            <a:spAutoFit/>
          </a:bodyPr>
          <a:lstStyle/>
          <a:p>
            <a:r>
              <a:rPr lang="en-US" sz="2800" b="1" dirty="0"/>
              <a:t>10</a:t>
            </a:r>
          </a:p>
        </p:txBody>
      </p:sp>
    </p:spTree>
    <p:extLst>
      <p:ext uri="{BB962C8B-B14F-4D97-AF65-F5344CB8AC3E}">
        <p14:creationId xmlns:p14="http://schemas.microsoft.com/office/powerpoint/2010/main" val="24277451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
        <p:nvSpPr>
          <p:cNvPr id="7" name="Rectangle 6"/>
          <p:cNvSpPr/>
          <p:nvPr/>
        </p:nvSpPr>
        <p:spPr>
          <a:xfrm>
            <a:off x="5841211" y="5860573"/>
            <a:ext cx="546945" cy="523220"/>
          </a:xfrm>
          <a:prstGeom prst="rect">
            <a:avLst/>
          </a:prstGeom>
        </p:spPr>
        <p:txBody>
          <a:bodyPr wrap="none">
            <a:spAutoFit/>
          </a:bodyPr>
          <a:lstStyle/>
          <a:p>
            <a:r>
              <a:rPr lang="en-US" sz="2800" b="1" dirty="0"/>
              <a:t>10</a:t>
            </a:r>
          </a:p>
        </p:txBody>
      </p:sp>
      <p:pic>
        <p:nvPicPr>
          <p:cNvPr id="8" name="Picture 7"/>
          <p:cNvPicPr>
            <a:picLocks noChangeAspect="1"/>
          </p:cNvPicPr>
          <p:nvPr/>
        </p:nvPicPr>
        <p:blipFill>
          <a:blip r:embed="rId3"/>
          <a:stretch>
            <a:fillRect/>
          </a:stretch>
        </p:blipFill>
        <p:spPr>
          <a:xfrm>
            <a:off x="7162098" y="3335572"/>
            <a:ext cx="5029902" cy="1209844"/>
          </a:xfrm>
          <a:prstGeom prst="rect">
            <a:avLst/>
          </a:prstGeom>
        </p:spPr>
      </p:pic>
      <p:sp>
        <p:nvSpPr>
          <p:cNvPr id="9" name="Rectangle 8"/>
          <p:cNvSpPr/>
          <p:nvPr/>
        </p:nvSpPr>
        <p:spPr>
          <a:xfrm>
            <a:off x="7719391" y="5039787"/>
            <a:ext cx="4247322" cy="646331"/>
          </a:xfrm>
          <a:prstGeom prst="rect">
            <a:avLst/>
          </a:prstGeom>
        </p:spPr>
        <p:txBody>
          <a:bodyPr wrap="square">
            <a:spAutoFit/>
          </a:bodyPr>
          <a:lstStyle/>
          <a:p>
            <a:r>
              <a:rPr lang="en-US" dirty="0"/>
              <a:t>What’s the probability a randomly selected meal is veg-friendly?</a:t>
            </a:r>
          </a:p>
        </p:txBody>
      </p:sp>
      <p:sp>
        <p:nvSpPr>
          <p:cNvPr id="10" name="Rectangle 9"/>
          <p:cNvSpPr/>
          <p:nvPr/>
        </p:nvSpPr>
        <p:spPr>
          <a:xfrm>
            <a:off x="7480853" y="5894754"/>
            <a:ext cx="6096000" cy="646331"/>
          </a:xfrm>
          <a:prstGeom prst="rect">
            <a:avLst/>
          </a:prstGeom>
        </p:spPr>
        <p:txBody>
          <a:bodyPr>
            <a:spAutoFit/>
          </a:bodyPr>
          <a:lstStyle/>
          <a:p>
            <a:r>
              <a:rPr lang="en-US" dirty="0"/>
              <a:t>NUMERATOR = 2 x 2 = 4; DENOMINATOR = 10</a:t>
            </a:r>
            <a:r>
              <a:rPr lang="en-US" dirty="0" smtClean="0"/>
              <a:t>.</a:t>
            </a:r>
          </a:p>
          <a:p>
            <a:r>
              <a:rPr lang="en-US" dirty="0" smtClean="0"/>
              <a:t> </a:t>
            </a:r>
            <a:r>
              <a:rPr lang="en-US" dirty="0"/>
              <a:t>ANSWER = 4/10 = 40%</a:t>
            </a:r>
          </a:p>
        </p:txBody>
      </p:sp>
    </p:spTree>
    <p:extLst>
      <p:ext uri="{BB962C8B-B14F-4D97-AF65-F5344CB8AC3E}">
        <p14:creationId xmlns:p14="http://schemas.microsoft.com/office/powerpoint/2010/main" val="40458709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basics </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2476384" y="2871110"/>
            <a:ext cx="5531194" cy="461665"/>
          </a:xfrm>
          <a:prstGeom prst="rect">
            <a:avLst/>
          </a:prstGeom>
        </p:spPr>
        <p:txBody>
          <a:bodyPr wrap="none">
            <a:spAutoFit/>
          </a:bodyPr>
          <a:lstStyle/>
          <a:p>
            <a:r>
              <a:rPr lang="en-US" sz="2400" b="1" dirty="0"/>
              <a:t>probability of NOT getting a 6 on </a:t>
            </a:r>
            <a:r>
              <a:rPr lang="en-US" sz="2400" b="1" dirty="0" smtClean="0"/>
              <a:t>a dice?</a:t>
            </a:r>
            <a:endParaRPr lang="en-US" sz="2400" b="1" dirty="0"/>
          </a:p>
        </p:txBody>
      </p:sp>
    </p:spTree>
    <p:extLst>
      <p:ext uri="{BB962C8B-B14F-4D97-AF65-F5344CB8AC3E}">
        <p14:creationId xmlns:p14="http://schemas.microsoft.com/office/powerpoint/2010/main" val="29587487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Complement </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2476384" y="2871110"/>
            <a:ext cx="5531194" cy="461665"/>
          </a:xfrm>
          <a:prstGeom prst="rect">
            <a:avLst/>
          </a:prstGeom>
        </p:spPr>
        <p:txBody>
          <a:bodyPr wrap="none">
            <a:spAutoFit/>
          </a:bodyPr>
          <a:lstStyle/>
          <a:p>
            <a:r>
              <a:rPr lang="en-US" sz="2400" b="1" dirty="0"/>
              <a:t>probability of NOT getting a 6 on </a:t>
            </a:r>
            <a:r>
              <a:rPr lang="en-US" sz="2400" b="1" dirty="0" smtClean="0"/>
              <a:t>a dice?</a:t>
            </a:r>
            <a:endParaRPr lang="en-US" sz="2400" b="1" dirty="0"/>
          </a:p>
        </p:txBody>
      </p:sp>
      <p:pic>
        <p:nvPicPr>
          <p:cNvPr id="2" name="Picture 1"/>
          <p:cNvPicPr>
            <a:picLocks noChangeAspect="1"/>
          </p:cNvPicPr>
          <p:nvPr/>
        </p:nvPicPr>
        <p:blipFill>
          <a:blip r:embed="rId3"/>
          <a:stretch>
            <a:fillRect/>
          </a:stretch>
        </p:blipFill>
        <p:spPr>
          <a:xfrm>
            <a:off x="2661098" y="4114800"/>
            <a:ext cx="2391109" cy="571580"/>
          </a:xfrm>
          <a:prstGeom prst="rect">
            <a:avLst/>
          </a:prstGeom>
        </p:spPr>
      </p:pic>
      <p:sp>
        <p:nvSpPr>
          <p:cNvPr id="6" name="Rectangle 5"/>
          <p:cNvSpPr/>
          <p:nvPr/>
        </p:nvSpPr>
        <p:spPr>
          <a:xfrm>
            <a:off x="2661098" y="5283739"/>
            <a:ext cx="1733167" cy="461665"/>
          </a:xfrm>
          <a:prstGeom prst="rect">
            <a:avLst/>
          </a:prstGeom>
        </p:spPr>
        <p:txBody>
          <a:bodyPr wrap="none">
            <a:spAutoFit/>
          </a:bodyPr>
          <a:lstStyle/>
          <a:p>
            <a:r>
              <a:rPr lang="en-US" sz="2400" b="1" dirty="0">
                <a:latin typeface="charter"/>
              </a:rPr>
              <a:t>1–1/6 = 5/6</a:t>
            </a:r>
            <a:endParaRPr lang="en-US" sz="2400" b="1" dirty="0"/>
          </a:p>
        </p:txBody>
      </p:sp>
    </p:spTree>
    <p:extLst>
      <p:ext uri="{BB962C8B-B14F-4D97-AF65-F5344CB8AC3E}">
        <p14:creationId xmlns:p14="http://schemas.microsoft.com/office/powerpoint/2010/main" val="32978640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3162148" y="2011680"/>
            <a:ext cx="5865621" cy="4673645"/>
          </a:xfrm>
          <a:prstGeom prst="rect">
            <a:avLst/>
          </a:prstGeom>
        </p:spPr>
      </p:pic>
    </p:spTree>
    <p:extLst>
      <p:ext uri="{BB962C8B-B14F-4D97-AF65-F5344CB8AC3E}">
        <p14:creationId xmlns:p14="http://schemas.microsoft.com/office/powerpoint/2010/main" val="10095932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18784" y="2371577"/>
            <a:ext cx="7754432" cy="2114845"/>
          </a:xfrm>
          <a:prstGeom prst="rect">
            <a:avLst/>
          </a:prstGeom>
        </p:spPr>
      </p:pic>
    </p:spTree>
    <p:extLst>
      <p:ext uri="{BB962C8B-B14F-4D97-AF65-F5344CB8AC3E}">
        <p14:creationId xmlns:p14="http://schemas.microsoft.com/office/powerpoint/2010/main" val="8269999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approaches </a:t>
            </a:r>
            <a:r>
              <a:rPr lang="en-US" dirty="0"/>
              <a:t>to </a:t>
            </a:r>
            <a:r>
              <a:rPr lang="en-US" dirty="0" smtClean="0"/>
              <a:t>probability</a:t>
            </a:r>
            <a:endParaRPr lang="en-US" dirty="0"/>
          </a:p>
        </p:txBody>
      </p:sp>
      <p:sp>
        <p:nvSpPr>
          <p:cNvPr id="5" name="Content Placeholder 4"/>
          <p:cNvSpPr>
            <a:spLocks noGrp="1"/>
          </p:cNvSpPr>
          <p:nvPr>
            <p:ph idx="1"/>
          </p:nvPr>
        </p:nvSpPr>
        <p:spPr/>
        <p:txBody>
          <a:bodyPr/>
          <a:lstStyle/>
          <a:p>
            <a:r>
              <a:rPr lang="en-US" b="1" i="1" dirty="0" smtClean="0"/>
              <a:t>Counting</a:t>
            </a:r>
            <a:endParaRPr lang="en-US" dirty="0"/>
          </a:p>
          <a:p>
            <a:r>
              <a:rPr lang="en-US" b="1" i="1" dirty="0" smtClean="0"/>
              <a:t>Frequency-based</a:t>
            </a:r>
            <a:endParaRPr lang="en-US" dirty="0"/>
          </a:p>
        </p:txBody>
      </p:sp>
    </p:spTree>
    <p:extLst>
      <p:ext uri="{BB962C8B-B14F-4D97-AF65-F5344CB8AC3E}">
        <p14:creationId xmlns:p14="http://schemas.microsoft.com/office/powerpoint/2010/main" val="2596682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2"/>
              </a:rPr>
              <a:t>A statewide antibody study estimates that 21% of New York City residents have had the coronavirus, Cuomo says.</a:t>
            </a:r>
            <a:r>
              <a:rPr lang="en-US" sz="4000" b="1" dirty="0"/>
              <a:t>”</a:t>
            </a:r>
          </a:p>
        </p:txBody>
      </p:sp>
    </p:spTree>
    <p:extLst>
      <p:ext uri="{BB962C8B-B14F-4D97-AF65-F5344CB8AC3E}">
        <p14:creationId xmlns:p14="http://schemas.microsoft.com/office/powerpoint/2010/main" val="2524327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a:t>
            </a:r>
            <a:endParaRPr lang="en-US" dirty="0"/>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1869243" y="2447589"/>
            <a:ext cx="6811326" cy="619211"/>
          </a:xfrm>
          <a:prstGeom prst="rect">
            <a:avLst/>
          </a:prstGeom>
        </p:spPr>
      </p:pic>
      <p:pic>
        <p:nvPicPr>
          <p:cNvPr id="3074" name="Picture 2" descr="Amazon.com: Introduction to Probability (Cambridge Mathematical Textbooks)  (9781108415859): Anderson, David F.: Boo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261" y="3519610"/>
            <a:ext cx="2321485" cy="3338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4870795" y="4836464"/>
            <a:ext cx="2847975" cy="1600200"/>
          </a:xfrm>
          <a:prstGeom prst="rect">
            <a:avLst/>
          </a:prstGeom>
        </p:spPr>
      </p:pic>
      <p:pic>
        <p:nvPicPr>
          <p:cNvPr id="3078" name="Picture 6" descr="Buy ROYALS Unique Black Good Quality Waterproof Colorful Playing Cards  Plastic Deck Poker Playing Card Online at Low Prices in India - Amazon.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7819" y="3485900"/>
            <a:ext cx="3095148" cy="309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4245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Counting </a:t>
            </a:r>
            <a:r>
              <a:rPr lang="en-US" dirty="0" smtClean="0"/>
              <a:t>stuff</a:t>
            </a:r>
            <a:endParaRPr lang="en-US" dirty="0"/>
          </a:p>
        </p:txBody>
      </p:sp>
      <p:sp>
        <p:nvSpPr>
          <p:cNvPr id="5" name="Content Placeholder 4"/>
          <p:cNvSpPr>
            <a:spLocks noGrp="1"/>
          </p:cNvSpPr>
          <p:nvPr>
            <p:ph idx="1"/>
          </p:nvPr>
        </p:nvSpPr>
        <p:spPr/>
        <p:txBody>
          <a:bodyPr/>
          <a:lstStyle/>
          <a:p>
            <a:pPr marL="0" indent="0">
              <a:buNone/>
            </a:pPr>
            <a:r>
              <a:rPr lang="en-US" dirty="0"/>
              <a:t>H</a:t>
            </a:r>
            <a:r>
              <a:rPr lang="en-US" i="1" dirty="0"/>
              <a:t>ow many different ways can I select 10 committee members from 100 candidates</a:t>
            </a:r>
            <a:r>
              <a:rPr lang="en-US" i="1" dirty="0" smtClean="0"/>
              <a:t>?”</a:t>
            </a:r>
            <a:endParaRPr lang="en-US" dirty="0" smtClean="0"/>
          </a:p>
          <a:p>
            <a:pPr marL="0" indent="0">
              <a:buNone/>
            </a:pPr>
            <a:endParaRPr lang="en-US" dirty="0" smtClean="0"/>
          </a:p>
          <a:p>
            <a:pPr marL="0" indent="0">
              <a:buNone/>
            </a:pPr>
            <a:r>
              <a:rPr lang="en-US" dirty="0" smtClean="0"/>
              <a:t>OR</a:t>
            </a:r>
          </a:p>
          <a:p>
            <a:pPr marL="0" indent="0">
              <a:buNone/>
            </a:pPr>
            <a:endParaRPr lang="en-US" dirty="0"/>
          </a:p>
          <a:p>
            <a:pPr marL="0" indent="0">
              <a:buNone/>
            </a:pPr>
            <a:r>
              <a:rPr lang="en-US" dirty="0" smtClean="0"/>
              <a:t> </a:t>
            </a:r>
            <a:r>
              <a:rPr lang="en-US" dirty="0"/>
              <a:t>“</a:t>
            </a:r>
            <a:r>
              <a:rPr lang="en-US" i="1" dirty="0"/>
              <a:t>How many different options can I choose from when setting a 4-digit PIN</a:t>
            </a:r>
            <a:r>
              <a:rPr lang="en-US" i="1" dirty="0" smtClean="0"/>
              <a:t>?”</a:t>
            </a:r>
            <a:endParaRPr lang="en-US" dirty="0"/>
          </a:p>
        </p:txBody>
      </p:sp>
    </p:spTree>
    <p:extLst>
      <p:ext uri="{BB962C8B-B14F-4D97-AF65-F5344CB8AC3E}">
        <p14:creationId xmlns:p14="http://schemas.microsoft.com/office/powerpoint/2010/main" val="3846527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smtClean="0"/>
              <a:t>وفجأة ....</a:t>
            </a:r>
            <a:endParaRPr lang="en-US" dirty="0"/>
          </a:p>
        </p:txBody>
      </p:sp>
      <p:sp>
        <p:nvSpPr>
          <p:cNvPr id="5" name="Content Placeholder 4"/>
          <p:cNvSpPr>
            <a:spLocks noGrp="1"/>
          </p:cNvSpPr>
          <p:nvPr>
            <p:ph idx="1"/>
          </p:nvPr>
        </p:nvSpPr>
        <p:spPr/>
        <p:txBody>
          <a:bodyPr/>
          <a:lstStyle/>
          <a:p>
            <a:pPr marL="0" indent="0">
              <a:buNone/>
            </a:pPr>
            <a:r>
              <a:rPr lang="en-US" dirty="0" smtClean="0"/>
              <a:t>Where are the counting? </a:t>
            </a:r>
          </a:p>
          <a:p>
            <a:pPr marL="0" indent="0">
              <a:buNone/>
            </a:pPr>
            <a:r>
              <a:rPr lang="en-US" dirty="0" smtClean="0"/>
              <a:t>where are combinations? </a:t>
            </a:r>
          </a:p>
          <a:p>
            <a:pPr marL="0" indent="0">
              <a:buNone/>
            </a:pPr>
            <a:r>
              <a:rPr lang="en-US" dirty="0"/>
              <a:t>where are </a:t>
            </a:r>
            <a:r>
              <a:rPr lang="en-US" dirty="0" smtClean="0"/>
              <a:t>permutations? </a:t>
            </a:r>
            <a:endParaRPr lang="en-US" dirty="0"/>
          </a:p>
          <a:p>
            <a:pPr marL="0" indent="0">
              <a:buNone/>
            </a:pPr>
            <a:endParaRPr lang="en-US" dirty="0"/>
          </a:p>
        </p:txBody>
      </p:sp>
    </p:spTree>
    <p:extLst>
      <p:ext uri="{BB962C8B-B14F-4D97-AF65-F5344CB8AC3E}">
        <p14:creationId xmlns:p14="http://schemas.microsoft.com/office/powerpoint/2010/main" val="31998815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a:t>
            </a:r>
            <a:endParaRPr lang="en-US" dirty="0"/>
          </a:p>
        </p:txBody>
      </p:sp>
      <p:sp>
        <p:nvSpPr>
          <p:cNvPr id="5" name="Content Placeholder 4"/>
          <p:cNvSpPr>
            <a:spLocks noGrp="1"/>
          </p:cNvSpPr>
          <p:nvPr>
            <p:ph idx="1"/>
          </p:nvPr>
        </p:nvSpPr>
        <p:spPr/>
        <p:txBody>
          <a:bodyPr/>
          <a:lstStyle/>
          <a:p>
            <a:endParaRPr lang="en-US" dirty="0"/>
          </a:p>
        </p:txBody>
      </p:sp>
      <p:pic>
        <p:nvPicPr>
          <p:cNvPr id="4098" name="Picture 2" descr="Probability (Vol-3) Equally Likely Cases, possible Outcomes, Favorable  Cases | Math | Tutway |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56" y="2084268"/>
            <a:ext cx="4536103" cy="40610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uilding Utopia in Space | Public Boo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020" y="2011680"/>
            <a:ext cx="5035826" cy="398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307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Real life</a:t>
            </a:r>
            <a:endParaRPr lang="en-US" dirty="0"/>
          </a:p>
        </p:txBody>
      </p:sp>
      <p:sp>
        <p:nvSpPr>
          <p:cNvPr id="5" name="Content Placeholder 4"/>
          <p:cNvSpPr>
            <a:spLocks noGrp="1"/>
          </p:cNvSpPr>
          <p:nvPr>
            <p:ph idx="1"/>
          </p:nvPr>
        </p:nvSpPr>
        <p:spPr/>
        <p:txBody>
          <a:bodyPr/>
          <a:lstStyle/>
          <a:p>
            <a:pPr marL="0" indent="0">
              <a:buNone/>
            </a:pPr>
            <a:r>
              <a:rPr lang="en-US" i="1" dirty="0"/>
              <a:t>“What’s the </a:t>
            </a:r>
            <a:r>
              <a:rPr lang="en-US" i="1" dirty="0" smtClean="0"/>
              <a:t>probability you </a:t>
            </a:r>
            <a:r>
              <a:rPr lang="en-US" i="1" dirty="0"/>
              <a:t>need to </a:t>
            </a:r>
            <a:r>
              <a:rPr lang="en-US" i="1" dirty="0" smtClean="0"/>
              <a:t>wait</a:t>
            </a:r>
          </a:p>
          <a:p>
            <a:pPr marL="0" indent="0">
              <a:buNone/>
            </a:pPr>
            <a:r>
              <a:rPr lang="en-US" i="1" dirty="0" smtClean="0"/>
              <a:t> more </a:t>
            </a:r>
            <a:r>
              <a:rPr lang="en-US" i="1" dirty="0"/>
              <a:t>than 10 minutes for the bus?”</a:t>
            </a:r>
            <a:endParaRPr lang="en-US" dirty="0"/>
          </a:p>
        </p:txBody>
      </p:sp>
      <p:pic>
        <p:nvPicPr>
          <p:cNvPr id="2" name="Picture 1"/>
          <p:cNvPicPr>
            <a:picLocks noChangeAspect="1"/>
          </p:cNvPicPr>
          <p:nvPr/>
        </p:nvPicPr>
        <p:blipFill>
          <a:blip r:embed="rId3"/>
          <a:stretch>
            <a:fillRect/>
          </a:stretch>
        </p:blipFill>
        <p:spPr>
          <a:xfrm>
            <a:off x="6232849" y="1747507"/>
            <a:ext cx="5959151" cy="4734586"/>
          </a:xfrm>
          <a:prstGeom prst="rect">
            <a:avLst/>
          </a:prstGeom>
        </p:spPr>
      </p:pic>
      <p:pic>
        <p:nvPicPr>
          <p:cNvPr id="7" name="Picture 6"/>
          <p:cNvPicPr>
            <a:picLocks noChangeAspect="1"/>
          </p:cNvPicPr>
          <p:nvPr/>
        </p:nvPicPr>
        <p:blipFill>
          <a:blip r:embed="rId4"/>
          <a:stretch>
            <a:fillRect/>
          </a:stretch>
        </p:blipFill>
        <p:spPr>
          <a:xfrm>
            <a:off x="189459" y="3157868"/>
            <a:ext cx="5905500" cy="3324225"/>
          </a:xfrm>
          <a:prstGeom prst="rect">
            <a:avLst/>
          </a:prstGeom>
        </p:spPr>
      </p:pic>
    </p:spTree>
    <p:extLst>
      <p:ext uri="{BB962C8B-B14F-4D97-AF65-F5344CB8AC3E}">
        <p14:creationId xmlns:p14="http://schemas.microsoft.com/office/powerpoint/2010/main" val="26147258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Real life</a:t>
            </a:r>
            <a:endParaRPr lang="en-US" dirty="0"/>
          </a:p>
        </p:txBody>
      </p:sp>
      <p:sp>
        <p:nvSpPr>
          <p:cNvPr id="5" name="Content Placeholder 4"/>
          <p:cNvSpPr>
            <a:spLocks noGrp="1"/>
          </p:cNvSpPr>
          <p:nvPr>
            <p:ph idx="1"/>
          </p:nvPr>
        </p:nvSpPr>
        <p:spPr/>
        <p:txBody>
          <a:bodyPr/>
          <a:lstStyle/>
          <a:p>
            <a:r>
              <a:rPr lang="en-US" i="1" dirty="0"/>
              <a:t>“What’s the </a:t>
            </a:r>
            <a:r>
              <a:rPr lang="en-US" i="1" dirty="0" smtClean="0"/>
              <a:t>probability you </a:t>
            </a:r>
            <a:r>
              <a:rPr lang="en-US" i="1" dirty="0"/>
              <a:t>need to </a:t>
            </a:r>
            <a:r>
              <a:rPr lang="en-US" i="1" dirty="0" smtClean="0"/>
              <a:t>wait</a:t>
            </a:r>
          </a:p>
          <a:p>
            <a:pPr marL="0" indent="0">
              <a:buNone/>
            </a:pPr>
            <a:r>
              <a:rPr lang="en-US" i="1" dirty="0" smtClean="0"/>
              <a:t> more </a:t>
            </a:r>
            <a:r>
              <a:rPr lang="en-US" i="1" dirty="0"/>
              <a:t>than 10 minutes for the bus?”</a:t>
            </a:r>
            <a:endParaRPr lang="en-US" dirty="0"/>
          </a:p>
        </p:txBody>
      </p:sp>
      <p:pic>
        <p:nvPicPr>
          <p:cNvPr id="2" name="Picture 1"/>
          <p:cNvPicPr>
            <a:picLocks noChangeAspect="1"/>
          </p:cNvPicPr>
          <p:nvPr/>
        </p:nvPicPr>
        <p:blipFill>
          <a:blip r:embed="rId3"/>
          <a:stretch>
            <a:fillRect/>
          </a:stretch>
        </p:blipFill>
        <p:spPr>
          <a:xfrm>
            <a:off x="6232849" y="1747507"/>
            <a:ext cx="5959151" cy="4734586"/>
          </a:xfrm>
          <a:prstGeom prst="rect">
            <a:avLst/>
          </a:prstGeom>
        </p:spPr>
      </p:pic>
      <p:sp>
        <p:nvSpPr>
          <p:cNvPr id="6" name="Rectangle 5"/>
          <p:cNvSpPr/>
          <p:nvPr/>
        </p:nvSpPr>
        <p:spPr>
          <a:xfrm>
            <a:off x="732150" y="5848588"/>
            <a:ext cx="2929007" cy="461665"/>
          </a:xfrm>
          <a:prstGeom prst="rect">
            <a:avLst/>
          </a:prstGeom>
        </p:spPr>
        <p:txBody>
          <a:bodyPr wrap="none">
            <a:spAutoFit/>
          </a:bodyPr>
          <a:lstStyle/>
          <a:p>
            <a:r>
              <a:rPr lang="en-US" sz="2400" b="1" dirty="0"/>
              <a:t>Is counting possible?</a:t>
            </a:r>
          </a:p>
        </p:txBody>
      </p:sp>
      <p:pic>
        <p:nvPicPr>
          <p:cNvPr id="7" name="Picture 6"/>
          <p:cNvPicPr>
            <a:picLocks noChangeAspect="1"/>
          </p:cNvPicPr>
          <p:nvPr/>
        </p:nvPicPr>
        <p:blipFill>
          <a:blip r:embed="rId4"/>
          <a:stretch>
            <a:fillRect/>
          </a:stretch>
        </p:blipFill>
        <p:spPr>
          <a:xfrm>
            <a:off x="377687" y="3259796"/>
            <a:ext cx="4594434" cy="2121696"/>
          </a:xfrm>
          <a:prstGeom prst="rect">
            <a:avLst/>
          </a:prstGeom>
        </p:spPr>
      </p:pic>
    </p:spTree>
    <p:extLst>
      <p:ext uri="{BB962C8B-B14F-4D97-AF65-F5344CB8AC3E}">
        <p14:creationId xmlns:p14="http://schemas.microsoft.com/office/powerpoint/2010/main" val="2915265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approaches </a:t>
            </a:r>
            <a:r>
              <a:rPr lang="en-US" dirty="0"/>
              <a:t>to </a:t>
            </a:r>
            <a:r>
              <a:rPr lang="en-US" dirty="0" smtClean="0"/>
              <a:t>probability</a:t>
            </a:r>
            <a:endParaRPr lang="en-US" dirty="0"/>
          </a:p>
        </p:txBody>
      </p:sp>
      <p:sp>
        <p:nvSpPr>
          <p:cNvPr id="5" name="Content Placeholder 4"/>
          <p:cNvSpPr>
            <a:spLocks noGrp="1"/>
          </p:cNvSpPr>
          <p:nvPr>
            <p:ph idx="1"/>
          </p:nvPr>
        </p:nvSpPr>
        <p:spPr/>
        <p:txBody>
          <a:bodyPr/>
          <a:lstStyle/>
          <a:p>
            <a:r>
              <a:rPr lang="en-US" b="1" i="1" dirty="0" smtClean="0"/>
              <a:t>Counting</a:t>
            </a:r>
            <a:endParaRPr lang="en-US" dirty="0"/>
          </a:p>
          <a:p>
            <a:r>
              <a:rPr lang="en-US" b="1" i="1" dirty="0" smtClean="0"/>
              <a:t>Frequency-based</a:t>
            </a:r>
            <a:endParaRPr lang="en-US" dirty="0"/>
          </a:p>
        </p:txBody>
      </p:sp>
    </p:spTree>
    <p:extLst>
      <p:ext uri="{BB962C8B-B14F-4D97-AF65-F5344CB8AC3E}">
        <p14:creationId xmlns:p14="http://schemas.microsoft.com/office/powerpoint/2010/main" val="152887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vs distribution?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3989640" y="2011680"/>
            <a:ext cx="4210638" cy="4363059"/>
          </a:xfrm>
          <a:prstGeom prst="rect">
            <a:avLst/>
          </a:prstGeom>
        </p:spPr>
      </p:pic>
    </p:spTree>
    <p:extLst>
      <p:ext uri="{BB962C8B-B14F-4D97-AF65-F5344CB8AC3E}">
        <p14:creationId xmlns:p14="http://schemas.microsoft.com/office/powerpoint/2010/main" val="22353387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a:t>
            </a:r>
            <a:endParaRPr lang="en-US" dirty="0"/>
          </a:p>
        </p:txBody>
      </p:sp>
      <p:sp>
        <p:nvSpPr>
          <p:cNvPr id="5" name="Content Placeholder 4"/>
          <p:cNvSpPr>
            <a:spLocks noGrp="1"/>
          </p:cNvSpPr>
          <p:nvPr>
            <p:ph idx="1"/>
          </p:nvPr>
        </p:nvSpPr>
        <p:spPr/>
        <p:txBody>
          <a:bodyPr/>
          <a:lstStyle/>
          <a:p>
            <a:r>
              <a:rPr lang="en-US" dirty="0" smtClean="0"/>
              <a:t>What’s the assumption?</a:t>
            </a:r>
            <a:endParaRPr lang="en-US" dirty="0"/>
          </a:p>
        </p:txBody>
      </p:sp>
    </p:spTree>
    <p:extLst>
      <p:ext uri="{BB962C8B-B14F-4D97-AF65-F5344CB8AC3E}">
        <p14:creationId xmlns:p14="http://schemas.microsoft.com/office/powerpoint/2010/main" val="42380799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a:t>
            </a:r>
            <a:endParaRPr lang="en-US" dirty="0"/>
          </a:p>
        </p:txBody>
      </p:sp>
      <p:sp>
        <p:nvSpPr>
          <p:cNvPr id="5" name="Content Placeholder 4"/>
          <p:cNvSpPr>
            <a:spLocks noGrp="1"/>
          </p:cNvSpPr>
          <p:nvPr>
            <p:ph idx="1"/>
          </p:nvPr>
        </p:nvSpPr>
        <p:spPr/>
        <p:txBody>
          <a:bodyPr/>
          <a:lstStyle/>
          <a:p>
            <a:r>
              <a:rPr lang="en-US" dirty="0" smtClean="0"/>
              <a:t>What’s the assumption?</a:t>
            </a:r>
          </a:p>
          <a:p>
            <a:endParaRPr lang="en-US" dirty="0"/>
          </a:p>
          <a:p>
            <a:pPr marL="0" indent="0">
              <a:lnSpc>
                <a:spcPct val="100000"/>
              </a:lnSpc>
              <a:spcBef>
                <a:spcPts val="0"/>
              </a:spcBef>
              <a:spcAft>
                <a:spcPts val="0"/>
              </a:spcAft>
              <a:buClrTx/>
              <a:buNone/>
              <a:defRPr/>
            </a:pPr>
            <a:r>
              <a:rPr lang="en-US" sz="3600" b="1" i="1" dirty="0" smtClean="0"/>
              <a:t>all </a:t>
            </a:r>
            <a:r>
              <a:rPr lang="en-US" sz="3600" b="1" i="1" dirty="0"/>
              <a:t>366 birthdays are equally </a:t>
            </a:r>
            <a:r>
              <a:rPr lang="en-US" sz="3600" b="1" i="1" dirty="0" smtClean="0"/>
              <a:t>likely</a:t>
            </a:r>
            <a:endParaRPr lang="en-US" sz="3200" b="1" dirty="0"/>
          </a:p>
          <a:p>
            <a:endParaRPr lang="en-US" dirty="0"/>
          </a:p>
        </p:txBody>
      </p:sp>
      <p:sp>
        <p:nvSpPr>
          <p:cNvPr id="2" name="Rectangle 1"/>
          <p:cNvSpPr/>
          <p:nvPr/>
        </p:nvSpPr>
        <p:spPr>
          <a:xfrm>
            <a:off x="7557796" y="5486400"/>
            <a:ext cx="3088959" cy="461665"/>
          </a:xfrm>
          <a:prstGeom prst="rect">
            <a:avLst/>
          </a:prstGeom>
        </p:spPr>
        <p:txBody>
          <a:bodyPr wrap="square">
            <a:spAutoFit/>
          </a:bodyPr>
          <a:lstStyle/>
          <a:p>
            <a:r>
              <a:rPr lang="en-US" sz="2400" b="1" dirty="0"/>
              <a:t>Any objections? </a:t>
            </a:r>
          </a:p>
        </p:txBody>
      </p:sp>
    </p:spTree>
    <p:extLst>
      <p:ext uri="{BB962C8B-B14F-4D97-AF65-F5344CB8AC3E}">
        <p14:creationId xmlns:p14="http://schemas.microsoft.com/office/powerpoint/2010/main" val="2599965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70243" y="2011680"/>
            <a:ext cx="6849431" cy="4448796"/>
          </a:xfrm>
          <a:prstGeom prst="rect">
            <a:avLst/>
          </a:prstGeom>
        </p:spPr>
      </p:pic>
    </p:spTree>
    <p:extLst>
      <p:ext uri="{BB962C8B-B14F-4D97-AF65-F5344CB8AC3E}">
        <p14:creationId xmlns:p14="http://schemas.microsoft.com/office/powerpoint/2010/main" val="32205935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assumptions</a:t>
            </a:r>
            <a:endParaRPr lang="en-US" dirty="0"/>
          </a:p>
        </p:txBody>
      </p:sp>
      <p:sp>
        <p:nvSpPr>
          <p:cNvPr id="5" name="Content Placeholder 4"/>
          <p:cNvSpPr>
            <a:spLocks noGrp="1"/>
          </p:cNvSpPr>
          <p:nvPr>
            <p:ph idx="1"/>
          </p:nvPr>
        </p:nvSpPr>
        <p:spPr/>
        <p:txBody>
          <a:bodyPr/>
          <a:lstStyle/>
          <a:p>
            <a:endParaRPr lang="en-US"/>
          </a:p>
        </p:txBody>
      </p:sp>
      <p:sp>
        <p:nvSpPr>
          <p:cNvPr id="2" name="Rectangle 1"/>
          <p:cNvSpPr/>
          <p:nvPr/>
        </p:nvSpPr>
        <p:spPr>
          <a:xfrm>
            <a:off x="1978091" y="2705879"/>
            <a:ext cx="7165910" cy="1384995"/>
          </a:xfrm>
          <a:prstGeom prst="rect">
            <a:avLst/>
          </a:prstGeom>
        </p:spPr>
        <p:txBody>
          <a:bodyPr wrap="square">
            <a:spAutoFit/>
          </a:bodyPr>
          <a:lstStyle/>
          <a:p>
            <a:r>
              <a:rPr lang="en-US" sz="2800" b="1" i="1" dirty="0"/>
              <a:t>“All solutions are wrong, but whichever one fits the assumptions you’re willing to live with might be useful to you.”</a:t>
            </a:r>
            <a:endParaRPr lang="en-US" sz="2800" b="1" dirty="0"/>
          </a:p>
        </p:txBody>
      </p:sp>
    </p:spTree>
    <p:extLst>
      <p:ext uri="{BB962C8B-B14F-4D97-AF65-F5344CB8AC3E}">
        <p14:creationId xmlns:p14="http://schemas.microsoft.com/office/powerpoint/2010/main" val="15571655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 to problem!</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533330" y="2723986"/>
            <a:ext cx="8344887" cy="1390814"/>
          </a:xfrm>
          <a:prstGeom prst="rect">
            <a:avLst/>
          </a:prstGeom>
        </p:spPr>
      </p:pic>
    </p:spTree>
    <p:extLst>
      <p:ext uri="{BB962C8B-B14F-4D97-AF65-F5344CB8AC3E}">
        <p14:creationId xmlns:p14="http://schemas.microsoft.com/office/powerpoint/2010/main" val="19136500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lstStyle/>
          <a:p>
            <a:r>
              <a:rPr lang="en-US" dirty="0">
                <a:solidFill>
                  <a:srgbClr val="FF0000"/>
                </a:solidFill>
              </a:rPr>
              <a:t>How many birthday options do we have for one person?</a:t>
            </a:r>
            <a:r>
              <a:rPr lang="en-US" dirty="0"/>
              <a:t> </a:t>
            </a:r>
            <a:r>
              <a:rPr lang="en-US" dirty="0" smtClean="0"/>
              <a:t> </a:t>
            </a:r>
          </a:p>
          <a:p>
            <a:endParaRPr lang="en-US" dirty="0"/>
          </a:p>
          <a:p>
            <a:endParaRPr lang="en-US" dirty="0"/>
          </a:p>
          <a:p>
            <a:r>
              <a:rPr lang="en-US" dirty="0">
                <a:solidFill>
                  <a:srgbClr val="FF0000"/>
                </a:solidFill>
              </a:rPr>
              <a:t>How many birthday options do we have for N=30 people?</a:t>
            </a:r>
          </a:p>
          <a:p>
            <a:endParaRPr lang="en-US" dirty="0"/>
          </a:p>
        </p:txBody>
      </p:sp>
    </p:spTree>
    <p:extLst>
      <p:ext uri="{BB962C8B-B14F-4D97-AF65-F5344CB8AC3E}">
        <p14:creationId xmlns:p14="http://schemas.microsoft.com/office/powerpoint/2010/main" val="29928662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endParaRPr lang="en-US" dirty="0"/>
          </a:p>
          <a:p>
            <a:endParaRPr lang="en-US" dirty="0"/>
          </a:p>
        </p:txBody>
      </p:sp>
    </p:spTree>
    <p:extLst>
      <p:ext uri="{BB962C8B-B14F-4D97-AF65-F5344CB8AC3E}">
        <p14:creationId xmlns:p14="http://schemas.microsoft.com/office/powerpoint/2010/main" val="30189992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normAutofit/>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p>
          <a:p>
            <a:endParaRPr lang="en-US" dirty="0"/>
          </a:p>
          <a:p>
            <a:r>
              <a:rPr lang="en-US" dirty="0"/>
              <a:t>366 </a:t>
            </a:r>
            <a:r>
              <a:rPr lang="en-US" dirty="0" smtClean="0">
                <a:sym typeface="Wingdings" panose="05000000000000000000" pitchFamily="2" charset="2"/>
              </a:rPr>
              <a:t> 1</a:t>
            </a:r>
            <a:r>
              <a:rPr lang="en-US" baseline="30000" dirty="0" smtClean="0">
                <a:sym typeface="Wingdings" panose="05000000000000000000" pitchFamily="2" charset="2"/>
              </a:rPr>
              <a:t>ST</a:t>
            </a:r>
            <a:r>
              <a:rPr lang="en-US" dirty="0" smtClean="0">
                <a:sym typeface="Wingdings" panose="05000000000000000000" pitchFamily="2" charset="2"/>
              </a:rPr>
              <a:t>       </a:t>
            </a:r>
            <a:r>
              <a:rPr lang="en-US" b="1" dirty="0" smtClean="0">
                <a:sym typeface="Wingdings" panose="05000000000000000000" pitchFamily="2" charset="2"/>
              </a:rPr>
              <a:t>AND   </a:t>
            </a:r>
            <a:r>
              <a:rPr lang="en-US" dirty="0" smtClean="0"/>
              <a:t>366 </a:t>
            </a:r>
            <a:r>
              <a:rPr lang="en-US" dirty="0" smtClean="0">
                <a:sym typeface="Wingdings" panose="05000000000000000000" pitchFamily="2" charset="2"/>
              </a:rPr>
              <a:t> </a:t>
            </a:r>
            <a:r>
              <a:rPr lang="en-US" dirty="0" smtClean="0"/>
              <a:t>2</a:t>
            </a:r>
            <a:r>
              <a:rPr lang="en-US" baseline="30000" dirty="0" smtClean="0"/>
              <a:t>ND  </a:t>
            </a:r>
            <a:r>
              <a:rPr lang="en-US" dirty="0" smtClean="0"/>
              <a:t> </a:t>
            </a:r>
            <a:r>
              <a:rPr lang="en-US" b="1" dirty="0" smtClean="0"/>
              <a:t>AND   </a:t>
            </a:r>
            <a:r>
              <a:rPr lang="en-US" dirty="0" smtClean="0"/>
              <a:t>366  </a:t>
            </a:r>
            <a:r>
              <a:rPr lang="en-US" dirty="0" smtClean="0">
                <a:sym typeface="Wingdings" panose="05000000000000000000" pitchFamily="2" charset="2"/>
              </a:rPr>
              <a:t> 3</a:t>
            </a:r>
            <a:r>
              <a:rPr lang="en-US" baseline="30000" dirty="0" smtClean="0">
                <a:sym typeface="Wingdings" panose="05000000000000000000" pitchFamily="2" charset="2"/>
              </a:rPr>
              <a:t>RD</a:t>
            </a:r>
            <a:r>
              <a:rPr lang="en-US" dirty="0" smtClean="0">
                <a:sym typeface="Wingdings" panose="05000000000000000000" pitchFamily="2" charset="2"/>
              </a:rPr>
              <a:t> </a:t>
            </a:r>
            <a:r>
              <a:rPr lang="en-US" dirty="0" smtClean="0"/>
              <a:t>… </a:t>
            </a:r>
            <a:r>
              <a:rPr lang="en-US" b="1" dirty="0"/>
              <a:t>AND </a:t>
            </a:r>
            <a:r>
              <a:rPr lang="en-US" dirty="0"/>
              <a:t>366 </a:t>
            </a:r>
            <a:r>
              <a:rPr lang="en-US" dirty="0" smtClean="0">
                <a:sym typeface="Wingdings" panose="05000000000000000000" pitchFamily="2" charset="2"/>
              </a:rPr>
              <a:t> </a:t>
            </a:r>
            <a:r>
              <a:rPr lang="en-US" dirty="0" smtClean="0"/>
              <a:t>Nth </a:t>
            </a:r>
            <a:r>
              <a:rPr lang="en-US" dirty="0"/>
              <a:t>person. </a:t>
            </a:r>
            <a:endParaRPr lang="en-US" dirty="0" smtClean="0"/>
          </a:p>
          <a:p>
            <a:endParaRPr lang="en-US" dirty="0"/>
          </a:p>
          <a:p>
            <a:endParaRPr lang="en-US" dirty="0"/>
          </a:p>
        </p:txBody>
      </p:sp>
    </p:spTree>
    <p:extLst>
      <p:ext uri="{BB962C8B-B14F-4D97-AF65-F5344CB8AC3E}">
        <p14:creationId xmlns:p14="http://schemas.microsoft.com/office/powerpoint/2010/main" val="3133354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normAutofit/>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p>
          <a:p>
            <a:endParaRPr lang="en-US" dirty="0"/>
          </a:p>
          <a:p>
            <a:r>
              <a:rPr lang="en-US" dirty="0"/>
              <a:t>366 </a:t>
            </a:r>
            <a:r>
              <a:rPr lang="en-US" dirty="0" smtClean="0">
                <a:sym typeface="Wingdings" panose="05000000000000000000" pitchFamily="2" charset="2"/>
              </a:rPr>
              <a:t> 1</a:t>
            </a:r>
            <a:r>
              <a:rPr lang="en-US" baseline="30000" dirty="0" smtClean="0">
                <a:sym typeface="Wingdings" panose="05000000000000000000" pitchFamily="2" charset="2"/>
              </a:rPr>
              <a:t>ST</a:t>
            </a:r>
            <a:r>
              <a:rPr lang="en-US" dirty="0" smtClean="0">
                <a:sym typeface="Wingdings" panose="05000000000000000000" pitchFamily="2" charset="2"/>
              </a:rPr>
              <a:t>       </a:t>
            </a:r>
            <a:r>
              <a:rPr lang="en-US" b="1" dirty="0" smtClean="0">
                <a:sym typeface="Wingdings" panose="05000000000000000000" pitchFamily="2" charset="2"/>
              </a:rPr>
              <a:t>AND   </a:t>
            </a:r>
            <a:r>
              <a:rPr lang="en-US" dirty="0" smtClean="0"/>
              <a:t>366 </a:t>
            </a:r>
            <a:r>
              <a:rPr lang="en-US" dirty="0" smtClean="0">
                <a:sym typeface="Wingdings" panose="05000000000000000000" pitchFamily="2" charset="2"/>
              </a:rPr>
              <a:t> </a:t>
            </a:r>
            <a:r>
              <a:rPr lang="en-US" dirty="0" smtClean="0"/>
              <a:t>2</a:t>
            </a:r>
            <a:r>
              <a:rPr lang="en-US" baseline="30000" dirty="0" smtClean="0"/>
              <a:t>ND  </a:t>
            </a:r>
            <a:r>
              <a:rPr lang="en-US" dirty="0" smtClean="0"/>
              <a:t> </a:t>
            </a:r>
            <a:r>
              <a:rPr lang="en-US" b="1" dirty="0" smtClean="0"/>
              <a:t>AND   </a:t>
            </a:r>
            <a:r>
              <a:rPr lang="en-US" dirty="0" smtClean="0"/>
              <a:t>366  </a:t>
            </a:r>
            <a:r>
              <a:rPr lang="en-US" dirty="0" smtClean="0">
                <a:sym typeface="Wingdings" panose="05000000000000000000" pitchFamily="2" charset="2"/>
              </a:rPr>
              <a:t> 3</a:t>
            </a:r>
            <a:r>
              <a:rPr lang="en-US" baseline="30000" dirty="0" smtClean="0">
                <a:sym typeface="Wingdings" panose="05000000000000000000" pitchFamily="2" charset="2"/>
              </a:rPr>
              <a:t>RD</a:t>
            </a:r>
            <a:r>
              <a:rPr lang="en-US" dirty="0" smtClean="0">
                <a:sym typeface="Wingdings" panose="05000000000000000000" pitchFamily="2" charset="2"/>
              </a:rPr>
              <a:t> </a:t>
            </a:r>
            <a:r>
              <a:rPr lang="en-US" dirty="0" smtClean="0"/>
              <a:t>… </a:t>
            </a:r>
            <a:r>
              <a:rPr lang="en-US" b="1" dirty="0"/>
              <a:t>AND </a:t>
            </a:r>
            <a:r>
              <a:rPr lang="en-US" dirty="0"/>
              <a:t>366 </a:t>
            </a:r>
            <a:r>
              <a:rPr lang="en-US" dirty="0" smtClean="0">
                <a:sym typeface="Wingdings" panose="05000000000000000000" pitchFamily="2" charset="2"/>
              </a:rPr>
              <a:t> </a:t>
            </a:r>
            <a:r>
              <a:rPr lang="en-US" dirty="0" smtClean="0"/>
              <a:t>Nth </a:t>
            </a:r>
            <a:r>
              <a:rPr lang="en-US" dirty="0"/>
              <a:t>person. </a:t>
            </a:r>
            <a:endParaRPr lang="en-US" dirty="0" smtClean="0"/>
          </a:p>
          <a:p>
            <a:endParaRPr lang="en-US" dirty="0"/>
          </a:p>
          <a:p>
            <a:endParaRPr lang="en-US" dirty="0"/>
          </a:p>
        </p:txBody>
      </p:sp>
      <p:sp>
        <p:nvSpPr>
          <p:cNvPr id="2" name="Rectangle 1"/>
          <p:cNvSpPr/>
          <p:nvPr/>
        </p:nvSpPr>
        <p:spPr>
          <a:xfrm>
            <a:off x="1352209" y="6175054"/>
            <a:ext cx="1425390" cy="523220"/>
          </a:xfrm>
          <a:prstGeom prst="rect">
            <a:avLst/>
          </a:prstGeom>
        </p:spPr>
        <p:txBody>
          <a:bodyPr wrap="none">
            <a:spAutoFit/>
          </a:bodyPr>
          <a:lstStyle/>
          <a:p>
            <a:r>
              <a:rPr lang="en-US" sz="2800" b="1" dirty="0"/>
              <a:t>366 ^ N </a:t>
            </a:r>
          </a:p>
        </p:txBody>
      </p:sp>
    </p:spTree>
    <p:extLst>
      <p:ext uri="{BB962C8B-B14F-4D97-AF65-F5344CB8AC3E}">
        <p14:creationId xmlns:p14="http://schemas.microsoft.com/office/powerpoint/2010/main" val="40920872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NUMERATOR</a:t>
            </a:r>
            <a:endParaRPr lang="en-US" dirty="0"/>
          </a:p>
        </p:txBody>
      </p:sp>
      <p:sp>
        <p:nvSpPr>
          <p:cNvPr id="5" name="Content Placeholder 4"/>
          <p:cNvSpPr>
            <a:spLocks noGrp="1"/>
          </p:cNvSpPr>
          <p:nvPr>
            <p:ph idx="1"/>
          </p:nvPr>
        </p:nvSpPr>
        <p:spPr/>
        <p:txBody>
          <a:bodyPr/>
          <a:lstStyle/>
          <a:p>
            <a:r>
              <a:rPr lang="en-US" dirty="0" smtClean="0"/>
              <a:t>Any idea? </a:t>
            </a:r>
          </a:p>
          <a:p>
            <a:endParaRPr lang="en-US" dirty="0"/>
          </a:p>
          <a:p>
            <a:pPr marL="0" indent="0">
              <a:buNone/>
            </a:pPr>
            <a:endParaRPr lang="en-US" dirty="0" smtClean="0"/>
          </a:p>
        </p:txBody>
      </p:sp>
    </p:spTree>
    <p:extLst>
      <p:ext uri="{BB962C8B-B14F-4D97-AF65-F5344CB8AC3E}">
        <p14:creationId xmlns:p14="http://schemas.microsoft.com/office/powerpoint/2010/main" val="28614708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NUMERATOR</a:t>
            </a:r>
            <a:endParaRPr lang="en-US" dirty="0"/>
          </a:p>
        </p:txBody>
      </p:sp>
      <p:sp>
        <p:nvSpPr>
          <p:cNvPr id="5" name="Content Placeholder 4"/>
          <p:cNvSpPr>
            <a:spLocks noGrp="1"/>
          </p:cNvSpPr>
          <p:nvPr>
            <p:ph idx="1"/>
          </p:nvPr>
        </p:nvSpPr>
        <p:spPr/>
        <p:txBody>
          <a:bodyPr/>
          <a:lstStyle/>
          <a:p>
            <a:pPr marL="0" indent="0">
              <a:buNone/>
            </a:pPr>
            <a:r>
              <a:rPr lang="en-US" dirty="0" smtClean="0"/>
              <a:t>1</a:t>
            </a:r>
            <a:r>
              <a:rPr lang="en-US" baseline="30000" dirty="0" smtClean="0"/>
              <a:t>st</a:t>
            </a:r>
            <a:r>
              <a:rPr lang="en-US" dirty="0" smtClean="0"/>
              <a:t> </a:t>
            </a:r>
            <a:r>
              <a:rPr lang="en-US" dirty="0" smtClean="0">
                <a:sym typeface="Wingdings" panose="05000000000000000000" pitchFamily="2" charset="2"/>
              </a:rPr>
              <a:t> 1 Jan                  			</a:t>
            </a:r>
            <a:r>
              <a:rPr lang="en-US" sz="3200" b="1" dirty="0" smtClean="0">
                <a:sym typeface="Wingdings" panose="05000000000000000000" pitchFamily="2" charset="2"/>
              </a:rPr>
              <a:t>OR   		</a:t>
            </a:r>
            <a:endParaRPr lang="en-US" dirty="0" smtClean="0">
              <a:sym typeface="Wingdings" panose="05000000000000000000" pitchFamily="2" charset="2"/>
            </a:endParaRPr>
          </a:p>
          <a:p>
            <a:pPr marL="0" indent="0">
              <a:buNone/>
            </a:pPr>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1 Jan</a:t>
            </a:r>
          </a:p>
          <a:p>
            <a:endParaRPr lang="en-US" dirty="0">
              <a:sym typeface="Wingdings" panose="05000000000000000000" pitchFamily="2" charset="2"/>
            </a:endParaRPr>
          </a:p>
          <a:p>
            <a:endParaRPr lang="en-US" dirty="0" smtClean="0">
              <a:sym typeface="Wingdings" panose="05000000000000000000" pitchFamily="2" charset="2"/>
            </a:endParaRPr>
          </a:p>
          <a:p>
            <a:pPr marL="0" indent="0">
              <a:buNone/>
            </a:pPr>
            <a:r>
              <a:rPr lang="en-US" sz="2800" b="1" dirty="0" smtClean="0">
                <a:sym typeface="Wingdings" panose="05000000000000000000" pitchFamily="2" charset="2"/>
              </a:rPr>
              <a:t>OR </a:t>
            </a:r>
            <a:r>
              <a:rPr lang="en-US" dirty="0" smtClean="0"/>
              <a:t> 					</a:t>
            </a:r>
            <a:r>
              <a:rPr lang="en-US" sz="3200" b="1" dirty="0" smtClean="0"/>
              <a:t>OR</a:t>
            </a:r>
            <a:endParaRPr lang="en-US" b="1" dirty="0" smtClean="0"/>
          </a:p>
          <a:p>
            <a:endParaRPr lang="en-US" dirty="0"/>
          </a:p>
          <a:p>
            <a:pPr marL="0" indent="0">
              <a:buNone/>
            </a:pPr>
            <a:r>
              <a:rPr lang="en-US" dirty="0" smtClean="0"/>
              <a:t>1</a:t>
            </a:r>
            <a:r>
              <a:rPr lang="en-US" baseline="30000" dirty="0" smtClean="0"/>
              <a:t>st</a:t>
            </a:r>
            <a:r>
              <a:rPr lang="en-US" dirty="0" smtClean="0"/>
              <a:t> </a:t>
            </a:r>
            <a:r>
              <a:rPr lang="en-US" dirty="0" smtClean="0">
                <a:sym typeface="Wingdings" panose="05000000000000000000" pitchFamily="2" charset="2"/>
              </a:rPr>
              <a:t> 9 Feb</a:t>
            </a:r>
          </a:p>
          <a:p>
            <a:pPr marL="0" indent="0">
              <a:buNone/>
            </a:pPr>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9 Feb </a:t>
            </a:r>
            <a:endParaRPr lang="en-US" dirty="0" smtClean="0"/>
          </a:p>
        </p:txBody>
      </p:sp>
    </p:spTree>
    <p:extLst>
      <p:ext uri="{BB962C8B-B14F-4D97-AF65-F5344CB8AC3E}">
        <p14:creationId xmlns:p14="http://schemas.microsoft.com/office/powerpoint/2010/main" val="35585987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TRICK!</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965099" y="2754587"/>
            <a:ext cx="7813746" cy="2377249"/>
          </a:xfrm>
          <a:prstGeom prst="rect">
            <a:avLst/>
          </a:prstGeom>
        </p:spPr>
      </p:pic>
    </p:spTree>
    <p:extLst>
      <p:ext uri="{BB962C8B-B14F-4D97-AF65-F5344CB8AC3E}">
        <p14:creationId xmlns:p14="http://schemas.microsoft.com/office/powerpoint/2010/main" val="33891643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NUMERATOR</a:t>
            </a:r>
            <a:endParaRPr lang="en-US" dirty="0"/>
          </a:p>
        </p:txBody>
      </p:sp>
      <p:sp>
        <p:nvSpPr>
          <p:cNvPr id="5" name="Content Placeholder 4"/>
          <p:cNvSpPr>
            <a:spLocks noGrp="1"/>
          </p:cNvSpPr>
          <p:nvPr>
            <p:ph idx="1"/>
          </p:nvPr>
        </p:nvSpPr>
        <p:spPr/>
        <p:txBody>
          <a:bodyPr/>
          <a:lstStyle/>
          <a:p>
            <a:r>
              <a:rPr lang="en-US" dirty="0" smtClean="0"/>
              <a:t>Options available </a:t>
            </a:r>
          </a:p>
          <a:p>
            <a:endParaRPr lang="en-US" dirty="0"/>
          </a:p>
          <a:p>
            <a:r>
              <a:rPr lang="en-US" dirty="0" smtClean="0"/>
              <a:t>1</a:t>
            </a:r>
            <a:r>
              <a:rPr lang="en-US" baseline="30000" dirty="0" smtClean="0"/>
              <a:t>st</a:t>
            </a:r>
            <a:r>
              <a:rPr lang="en-US" dirty="0" smtClean="0"/>
              <a:t> </a:t>
            </a:r>
            <a:r>
              <a:rPr lang="en-US" dirty="0" smtClean="0">
                <a:sym typeface="Wingdings" panose="05000000000000000000" pitchFamily="2" charset="2"/>
              </a:rPr>
              <a:t> 366</a:t>
            </a:r>
          </a:p>
          <a:p>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a:t>
            </a:r>
            <a:endParaRPr lang="en-US" dirty="0"/>
          </a:p>
        </p:txBody>
      </p:sp>
    </p:spTree>
    <p:extLst>
      <p:ext uri="{BB962C8B-B14F-4D97-AF65-F5344CB8AC3E}">
        <p14:creationId xmlns:p14="http://schemas.microsoft.com/office/powerpoint/2010/main" val="655780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bias?</a:t>
            </a:r>
            <a:endParaRPr lang="en-US" dirty="0"/>
          </a:p>
        </p:txBody>
      </p:sp>
      <p:sp>
        <p:nvSpPr>
          <p:cNvPr id="3" name="Content Placeholder 2"/>
          <p:cNvSpPr>
            <a:spLocks noGrp="1"/>
          </p:cNvSpPr>
          <p:nvPr>
            <p:ph idx="1"/>
          </p:nvPr>
        </p:nvSpPr>
        <p:spPr/>
        <p:txBody>
          <a:bodyPr/>
          <a:lstStyle/>
          <a:p>
            <a:endParaRPr lang="en-US"/>
          </a:p>
        </p:txBody>
      </p:sp>
      <p:pic>
        <p:nvPicPr>
          <p:cNvPr id="4098"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444679" y="5848588"/>
            <a:ext cx="1837041" cy="369332"/>
          </a:xfrm>
          <a:prstGeom prst="rect">
            <a:avLst/>
          </a:prstGeom>
        </p:spPr>
        <p:txBody>
          <a:bodyPr wrap="none">
            <a:spAutoFit/>
          </a:bodyPr>
          <a:lstStyle/>
          <a:p>
            <a:r>
              <a:rPr lang="en-US" dirty="0"/>
              <a:t>What’s variance? </a:t>
            </a:r>
          </a:p>
        </p:txBody>
      </p:sp>
    </p:spTree>
    <p:extLst>
      <p:ext uri="{BB962C8B-B14F-4D97-AF65-F5344CB8AC3E}">
        <p14:creationId xmlns:p14="http://schemas.microsoft.com/office/powerpoint/2010/main" val="301168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NUMERATOR</a:t>
            </a:r>
            <a:endParaRPr lang="en-US" dirty="0"/>
          </a:p>
        </p:txBody>
      </p:sp>
      <p:sp>
        <p:nvSpPr>
          <p:cNvPr id="5" name="Content Placeholder 4"/>
          <p:cNvSpPr>
            <a:spLocks noGrp="1"/>
          </p:cNvSpPr>
          <p:nvPr>
            <p:ph idx="1"/>
          </p:nvPr>
        </p:nvSpPr>
        <p:spPr/>
        <p:txBody>
          <a:bodyPr/>
          <a:lstStyle/>
          <a:p>
            <a:r>
              <a:rPr lang="en-US" dirty="0" smtClean="0"/>
              <a:t>Options available </a:t>
            </a:r>
          </a:p>
          <a:p>
            <a:endParaRPr lang="en-US" dirty="0"/>
          </a:p>
          <a:p>
            <a:r>
              <a:rPr lang="en-US" dirty="0" smtClean="0"/>
              <a:t>1</a:t>
            </a:r>
            <a:r>
              <a:rPr lang="en-US" baseline="30000" dirty="0" smtClean="0"/>
              <a:t>st</a:t>
            </a:r>
            <a:r>
              <a:rPr lang="en-US" dirty="0" smtClean="0"/>
              <a:t> </a:t>
            </a:r>
            <a:r>
              <a:rPr lang="en-US" dirty="0" smtClean="0">
                <a:sym typeface="Wingdings" panose="05000000000000000000" pitchFamily="2" charset="2"/>
              </a:rPr>
              <a:t> 366</a:t>
            </a:r>
          </a:p>
          <a:p>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365</a:t>
            </a:r>
          </a:p>
          <a:p>
            <a:r>
              <a:rPr lang="en-US" dirty="0" smtClean="0">
                <a:sym typeface="Wingdings" panose="05000000000000000000" pitchFamily="2" charset="2"/>
              </a:rPr>
              <a:t>3</a:t>
            </a:r>
            <a:r>
              <a:rPr lang="en-US" baseline="30000" dirty="0" smtClean="0">
                <a:sym typeface="Wingdings" panose="05000000000000000000" pitchFamily="2" charset="2"/>
              </a:rPr>
              <a:t>rd</a:t>
            </a:r>
            <a:r>
              <a:rPr lang="en-US" dirty="0" smtClean="0">
                <a:sym typeface="Wingdings" panose="05000000000000000000" pitchFamily="2" charset="2"/>
              </a:rPr>
              <a:t>  364 </a:t>
            </a:r>
          </a:p>
          <a:p>
            <a:endParaRPr lang="en-US" dirty="0">
              <a:sym typeface="Wingdings" panose="05000000000000000000" pitchFamily="2" charset="2"/>
            </a:endParaRPr>
          </a:p>
          <a:p>
            <a:endParaRPr lang="en-US" dirty="0" smtClean="0">
              <a:sym typeface="Wingdings" panose="05000000000000000000" pitchFamily="2" charset="2"/>
            </a:endParaRPr>
          </a:p>
          <a:p>
            <a:pPr marL="0" indent="0">
              <a:buNone/>
            </a:pPr>
            <a:r>
              <a:rPr lang="en-US" sz="2800" b="1" dirty="0" smtClean="0">
                <a:sym typeface="Wingdings" panose="05000000000000000000" pitchFamily="2" charset="2"/>
              </a:rPr>
              <a:t>AND vs OR</a:t>
            </a:r>
            <a:endParaRPr lang="en-US" sz="2800" b="1" dirty="0"/>
          </a:p>
        </p:txBody>
      </p:sp>
    </p:spTree>
    <p:extLst>
      <p:ext uri="{BB962C8B-B14F-4D97-AF65-F5344CB8AC3E}">
        <p14:creationId xmlns:p14="http://schemas.microsoft.com/office/powerpoint/2010/main" val="32632483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want?</a:t>
            </a:r>
            <a:endParaRPr lang="en-US" dirty="0"/>
          </a:p>
        </p:txBody>
      </p:sp>
      <p:sp>
        <p:nvSpPr>
          <p:cNvPr id="5" name="Content Placeholder 4"/>
          <p:cNvSpPr>
            <a:spLocks noGrp="1"/>
          </p:cNvSpPr>
          <p:nvPr>
            <p:ph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2343488" y="2749042"/>
            <a:ext cx="8036167" cy="1673669"/>
          </a:xfrm>
          <a:prstGeom prst="rect">
            <a:avLst/>
          </a:prstGeom>
        </p:spPr>
      </p:pic>
      <p:sp>
        <p:nvSpPr>
          <p:cNvPr id="3" name="Rectangle 2"/>
          <p:cNvSpPr/>
          <p:nvPr/>
        </p:nvSpPr>
        <p:spPr>
          <a:xfrm>
            <a:off x="3135086" y="5337110"/>
            <a:ext cx="1314911" cy="584775"/>
          </a:xfrm>
          <a:prstGeom prst="rect">
            <a:avLst/>
          </a:prstGeom>
        </p:spPr>
        <p:txBody>
          <a:bodyPr wrap="square">
            <a:spAutoFit/>
          </a:bodyPr>
          <a:lstStyle/>
          <a:p>
            <a:r>
              <a:rPr lang="en-US" sz="3200" b="1" dirty="0" smtClean="0"/>
              <a:t>= 0.3 </a:t>
            </a:r>
            <a:endParaRPr lang="en-US" sz="3200" b="1" dirty="0"/>
          </a:p>
        </p:txBody>
      </p:sp>
    </p:spTree>
    <p:extLst>
      <p:ext uri="{BB962C8B-B14F-4D97-AF65-F5344CB8AC3E}">
        <p14:creationId xmlns:p14="http://schemas.microsoft.com/office/powerpoint/2010/main" val="36245007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want!</a:t>
            </a:r>
            <a:endParaRPr lang="en-US" dirty="0"/>
          </a:p>
        </p:txBody>
      </p:sp>
      <p:sp>
        <p:nvSpPr>
          <p:cNvPr id="5" name="Content Placeholder 4"/>
          <p:cNvSpPr>
            <a:spLocks noGrp="1"/>
          </p:cNvSpPr>
          <p:nvPr>
            <p:ph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1820974" y="2717235"/>
            <a:ext cx="8036167" cy="1673669"/>
          </a:xfrm>
          <a:prstGeom prst="rect">
            <a:avLst/>
          </a:prstGeom>
        </p:spPr>
      </p:pic>
      <p:sp>
        <p:nvSpPr>
          <p:cNvPr id="3" name="Rectangle 2"/>
          <p:cNvSpPr/>
          <p:nvPr/>
        </p:nvSpPr>
        <p:spPr>
          <a:xfrm>
            <a:off x="3135086" y="5337110"/>
            <a:ext cx="1314911" cy="584775"/>
          </a:xfrm>
          <a:prstGeom prst="rect">
            <a:avLst/>
          </a:prstGeom>
        </p:spPr>
        <p:txBody>
          <a:bodyPr wrap="square">
            <a:spAutoFit/>
          </a:bodyPr>
          <a:lstStyle/>
          <a:p>
            <a:r>
              <a:rPr lang="en-US" sz="3200" b="1" dirty="0" smtClean="0"/>
              <a:t>= 0.3 </a:t>
            </a:r>
            <a:endParaRPr lang="en-US" sz="3200" b="1" dirty="0"/>
          </a:p>
        </p:txBody>
      </p:sp>
      <p:pic>
        <p:nvPicPr>
          <p:cNvPr id="6" name="Picture 5"/>
          <p:cNvPicPr>
            <a:picLocks noChangeAspect="1"/>
          </p:cNvPicPr>
          <p:nvPr/>
        </p:nvPicPr>
        <p:blipFill>
          <a:blip r:embed="rId4"/>
          <a:stretch>
            <a:fillRect/>
          </a:stretch>
        </p:blipFill>
        <p:spPr>
          <a:xfrm>
            <a:off x="7245120" y="5245195"/>
            <a:ext cx="2415368" cy="682967"/>
          </a:xfrm>
          <a:prstGeom prst="rect">
            <a:avLst/>
          </a:prstGeom>
        </p:spPr>
      </p:pic>
    </p:spTree>
    <p:extLst>
      <p:ext uri="{BB962C8B-B14F-4D97-AF65-F5344CB8AC3E}">
        <p14:creationId xmlns:p14="http://schemas.microsoft.com/office/powerpoint/2010/main" val="27788777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3304785" y="2962210"/>
            <a:ext cx="5582429" cy="933580"/>
          </a:xfrm>
          <a:prstGeom prst="rect">
            <a:avLst/>
          </a:prstGeom>
        </p:spPr>
      </p:pic>
    </p:spTree>
    <p:extLst>
      <p:ext uri="{BB962C8B-B14F-4D97-AF65-F5344CB8AC3E}">
        <p14:creationId xmlns:p14="http://schemas.microsoft.com/office/powerpoint/2010/main" val="11390371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Different N </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803270" y="2321988"/>
            <a:ext cx="7779956" cy="3295040"/>
          </a:xfrm>
          <a:prstGeom prst="rect">
            <a:avLst/>
          </a:prstGeom>
        </p:spPr>
      </p:pic>
    </p:spTree>
    <p:extLst>
      <p:ext uri="{BB962C8B-B14F-4D97-AF65-F5344CB8AC3E}">
        <p14:creationId xmlns:p14="http://schemas.microsoft.com/office/powerpoint/2010/main" val="32542338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 THIS THE BEST SOLUTION?</a:t>
            </a:r>
            <a:endParaRPr lang="en-US" dirty="0"/>
          </a:p>
        </p:txBody>
      </p:sp>
      <p:sp>
        <p:nvSpPr>
          <p:cNvPr id="5" name="Content Placeholder 4"/>
          <p:cNvSpPr>
            <a:spLocks noGrp="1"/>
          </p:cNvSpPr>
          <p:nvPr>
            <p:ph idx="1"/>
          </p:nvPr>
        </p:nvSpPr>
        <p:spPr/>
        <p:txBody>
          <a:bodyPr/>
          <a:lstStyle/>
          <a:p>
            <a:r>
              <a:rPr lang="en-US" dirty="0" smtClean="0"/>
              <a:t>Is counting applicable here?</a:t>
            </a:r>
          </a:p>
          <a:p>
            <a:endParaRPr lang="en-US" dirty="0"/>
          </a:p>
          <a:p>
            <a:endParaRPr lang="en-US" dirty="0" smtClean="0"/>
          </a:p>
          <a:p>
            <a:r>
              <a:rPr lang="en-US" dirty="0" smtClean="0"/>
              <a:t>What’s the assumption again?</a:t>
            </a:r>
            <a:endParaRPr lang="en-US" dirty="0"/>
          </a:p>
        </p:txBody>
      </p:sp>
    </p:spTree>
    <p:extLst>
      <p:ext uri="{BB962C8B-B14F-4D97-AF65-F5344CB8AC3E}">
        <p14:creationId xmlns:p14="http://schemas.microsoft.com/office/powerpoint/2010/main" val="13552771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 THIS THE BEST SOLUTION?</a:t>
            </a:r>
            <a:endParaRPr lang="en-US" dirty="0"/>
          </a:p>
        </p:txBody>
      </p:sp>
      <p:sp>
        <p:nvSpPr>
          <p:cNvPr id="5" name="Content Placeholder 4"/>
          <p:cNvSpPr>
            <a:spLocks noGrp="1"/>
          </p:cNvSpPr>
          <p:nvPr>
            <p:ph idx="1"/>
          </p:nvPr>
        </p:nvSpPr>
        <p:spPr/>
        <p:txBody>
          <a:bodyPr/>
          <a:lstStyle/>
          <a:p>
            <a:r>
              <a:rPr lang="en-US" dirty="0" smtClean="0"/>
              <a:t>Is counting applicable here?</a:t>
            </a:r>
          </a:p>
          <a:p>
            <a:endParaRPr lang="en-US" dirty="0"/>
          </a:p>
          <a:p>
            <a:endParaRPr lang="en-US" dirty="0" smtClean="0"/>
          </a:p>
          <a:p>
            <a:r>
              <a:rPr lang="en-US" dirty="0" smtClean="0"/>
              <a:t>What’s the assumption again?</a:t>
            </a:r>
          </a:p>
          <a:p>
            <a:pPr marL="0" indent="0">
              <a:buNone/>
            </a:pPr>
            <a:r>
              <a:rPr lang="en-US" sz="2400" b="1" i="1" dirty="0"/>
              <a:t>all 366 birthdays are equally likely</a:t>
            </a:r>
            <a:endParaRPr lang="en-US" dirty="0" smtClean="0"/>
          </a:p>
          <a:p>
            <a:endParaRPr lang="en-US" dirty="0"/>
          </a:p>
          <a:p>
            <a:pPr marL="0" indent="0">
              <a:buNone/>
            </a:pPr>
            <a:r>
              <a:rPr lang="en-US" dirty="0" smtClean="0"/>
              <a:t>Is it valid?</a:t>
            </a:r>
            <a:endParaRPr lang="en-US" dirty="0"/>
          </a:p>
        </p:txBody>
      </p:sp>
    </p:spTree>
    <p:extLst>
      <p:ext uri="{BB962C8B-B14F-4D97-AF65-F5344CB8AC3E}">
        <p14:creationId xmlns:p14="http://schemas.microsoft.com/office/powerpoint/2010/main" val="16807683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Life insurance data (480,040) </a:t>
            </a:r>
            <a:endParaRPr lang="en-US" dirty="0"/>
          </a:p>
        </p:txBody>
      </p:sp>
      <p:sp>
        <p:nvSpPr>
          <p:cNvPr id="5" name="Content Placeholder 4"/>
          <p:cNvSpPr>
            <a:spLocks noGrp="1"/>
          </p:cNvSpPr>
          <p:nvPr>
            <p:ph idx="1"/>
          </p:nvPr>
        </p:nvSpPr>
        <p:spPr/>
        <p:txBody>
          <a:bodyPr/>
          <a:lstStyle/>
          <a:p>
            <a:endParaRPr lang="en-US" dirty="0"/>
          </a:p>
        </p:txBody>
      </p:sp>
      <p:sp>
        <p:nvSpPr>
          <p:cNvPr id="3" name="Rectangle 2"/>
          <p:cNvSpPr/>
          <p:nvPr/>
        </p:nvSpPr>
        <p:spPr>
          <a:xfrm>
            <a:off x="9863180" y="5129118"/>
            <a:ext cx="1088760" cy="461665"/>
          </a:xfrm>
          <a:prstGeom prst="rect">
            <a:avLst/>
          </a:prstGeom>
        </p:spPr>
        <p:txBody>
          <a:bodyPr wrap="none">
            <a:spAutoFit/>
          </a:bodyPr>
          <a:lstStyle/>
          <a:p>
            <a:r>
              <a:rPr lang="en-US" sz="2400" b="1" dirty="0"/>
              <a:t>By day</a:t>
            </a:r>
          </a:p>
        </p:txBody>
      </p:sp>
      <p:pic>
        <p:nvPicPr>
          <p:cNvPr id="6" name="Picture 5"/>
          <p:cNvPicPr>
            <a:picLocks noChangeAspect="1"/>
          </p:cNvPicPr>
          <p:nvPr/>
        </p:nvPicPr>
        <p:blipFill>
          <a:blip r:embed="rId3"/>
          <a:stretch>
            <a:fillRect/>
          </a:stretch>
        </p:blipFill>
        <p:spPr>
          <a:xfrm>
            <a:off x="1847461" y="2406219"/>
            <a:ext cx="6019539" cy="3783710"/>
          </a:xfrm>
          <a:prstGeom prst="rect">
            <a:avLst/>
          </a:prstGeom>
        </p:spPr>
      </p:pic>
    </p:spTree>
    <p:extLst>
      <p:ext uri="{BB962C8B-B14F-4D97-AF65-F5344CB8AC3E}">
        <p14:creationId xmlns:p14="http://schemas.microsoft.com/office/powerpoint/2010/main" val="2170447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By month</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2295331" y="2333829"/>
            <a:ext cx="6252133" cy="3884091"/>
          </a:xfrm>
          <a:prstGeom prst="rect">
            <a:avLst/>
          </a:prstGeom>
        </p:spPr>
      </p:pic>
      <p:sp>
        <p:nvSpPr>
          <p:cNvPr id="3" name="Rectangle 2"/>
          <p:cNvSpPr/>
          <p:nvPr/>
        </p:nvSpPr>
        <p:spPr>
          <a:xfrm>
            <a:off x="9925490" y="6217920"/>
            <a:ext cx="1412566" cy="461665"/>
          </a:xfrm>
          <a:prstGeom prst="rect">
            <a:avLst/>
          </a:prstGeom>
        </p:spPr>
        <p:txBody>
          <a:bodyPr wrap="none">
            <a:spAutoFit/>
          </a:bodyPr>
          <a:lstStyle/>
          <a:p>
            <a:r>
              <a:rPr lang="en-US" sz="2400" b="1" dirty="0"/>
              <a:t>So what?</a:t>
            </a:r>
          </a:p>
        </p:txBody>
      </p:sp>
    </p:spTree>
    <p:extLst>
      <p:ext uri="{BB962C8B-B14F-4D97-AF65-F5344CB8AC3E}">
        <p14:creationId xmlns:p14="http://schemas.microsoft.com/office/powerpoint/2010/main" val="5047622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1437361" y="1137610"/>
            <a:ext cx="7525800" cy="3000794"/>
          </a:xfrm>
          <a:prstGeom prst="rect">
            <a:avLst/>
          </a:prstGeom>
        </p:spPr>
      </p:pic>
      <p:pic>
        <p:nvPicPr>
          <p:cNvPr id="5" name="Picture 4"/>
          <p:cNvPicPr>
            <a:picLocks noChangeAspect="1"/>
          </p:cNvPicPr>
          <p:nvPr/>
        </p:nvPicPr>
        <p:blipFill>
          <a:blip r:embed="rId4"/>
          <a:stretch>
            <a:fillRect/>
          </a:stretch>
        </p:blipFill>
        <p:spPr>
          <a:xfrm>
            <a:off x="3022391" y="4590904"/>
            <a:ext cx="7640116" cy="2095792"/>
          </a:xfrm>
          <a:prstGeom prst="rect">
            <a:avLst/>
          </a:prstGeom>
        </p:spPr>
      </p:pic>
    </p:spTree>
    <p:extLst>
      <p:ext uri="{BB962C8B-B14F-4D97-AF65-F5344CB8AC3E}">
        <p14:creationId xmlns:p14="http://schemas.microsoft.com/office/powerpoint/2010/main" val="1221537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90178" y="2885999"/>
            <a:ext cx="8011643" cy="1086002"/>
          </a:xfrm>
          <a:prstGeom prst="rect">
            <a:avLst/>
          </a:prstGeom>
        </p:spPr>
      </p:pic>
    </p:spTree>
    <p:extLst>
      <p:ext uri="{BB962C8B-B14F-4D97-AF65-F5344CB8AC3E}">
        <p14:creationId xmlns:p14="http://schemas.microsoft.com/office/powerpoint/2010/main" val="40618099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End </a:t>
            </a:r>
            <a:r>
              <a:rPr lang="en-US" smtClean="0"/>
              <a:t>of counting</a:t>
            </a:r>
            <a:endParaRPr lang="en-US" dirty="0"/>
          </a:p>
        </p:txBody>
      </p:sp>
      <p:sp>
        <p:nvSpPr>
          <p:cNvPr id="6" name="Content Placeholder 5"/>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16655" y="2861729"/>
            <a:ext cx="7763958" cy="3448531"/>
          </a:xfrm>
          <a:prstGeom prst="rect">
            <a:avLst/>
          </a:prstGeom>
        </p:spPr>
      </p:pic>
    </p:spTree>
    <p:extLst>
      <p:ext uri="{BB962C8B-B14F-4D97-AF65-F5344CB8AC3E}">
        <p14:creationId xmlns:p14="http://schemas.microsoft.com/office/powerpoint/2010/main" val="34898812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Welcome to distribution </a:t>
            </a:r>
            <a:endParaRPr lang="en-US" dirty="0"/>
          </a:p>
        </p:txBody>
      </p:sp>
      <p:sp>
        <p:nvSpPr>
          <p:cNvPr id="5" name="Content Placeholder 4"/>
          <p:cNvSpPr>
            <a:spLocks noGrp="1"/>
          </p:cNvSpPr>
          <p:nvPr>
            <p:ph idx="1"/>
          </p:nvPr>
        </p:nvSpPr>
        <p:spPr/>
        <p:txBody>
          <a:bodyPr/>
          <a:lstStyle/>
          <a:p>
            <a:endParaRPr lang="en-US" dirty="0"/>
          </a:p>
        </p:txBody>
      </p:sp>
      <p:pic>
        <p:nvPicPr>
          <p:cNvPr id="6146" name="Picture 2" descr="شوارع ووهان وأسواقها تعود لما قبل كورونا.. زحمة ولا تباع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217" y="2361264"/>
            <a:ext cx="7257911" cy="407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792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solve with </a:t>
            </a:r>
            <a:r>
              <a:rPr lang="en-US" dirty="0" err="1" smtClean="0"/>
              <a:t>combinatorics</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2266090" y="3017073"/>
            <a:ext cx="8145012" cy="3200847"/>
          </a:xfrm>
          <a:prstGeom prst="rect">
            <a:avLst/>
          </a:prstGeom>
        </p:spPr>
      </p:pic>
    </p:spTree>
    <p:extLst>
      <p:ext uri="{BB962C8B-B14F-4D97-AF65-F5344CB8AC3E}">
        <p14:creationId xmlns:p14="http://schemas.microsoft.com/office/powerpoint/2010/main" val="42128052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Truth table?</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957527" y="2623896"/>
            <a:ext cx="7754432" cy="3439005"/>
          </a:xfrm>
          <a:prstGeom prst="rect">
            <a:avLst/>
          </a:prstGeom>
        </p:spPr>
      </p:pic>
    </p:spTree>
    <p:extLst>
      <p:ext uri="{BB962C8B-B14F-4D97-AF65-F5344CB8AC3E}">
        <p14:creationId xmlns:p14="http://schemas.microsoft.com/office/powerpoint/2010/main" val="16080036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Welcome to distributions</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2651191" y="2195244"/>
            <a:ext cx="6887536" cy="3839111"/>
          </a:xfrm>
          <a:prstGeom prst="rect">
            <a:avLst/>
          </a:prstGeom>
        </p:spPr>
      </p:pic>
    </p:spTree>
    <p:extLst>
      <p:ext uri="{BB962C8B-B14F-4D97-AF65-F5344CB8AC3E}">
        <p14:creationId xmlns:p14="http://schemas.microsoft.com/office/powerpoint/2010/main" val="1501986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Binomial distribution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2665480" y="2388336"/>
            <a:ext cx="6858957" cy="3829584"/>
          </a:xfrm>
          <a:prstGeom prst="rect">
            <a:avLst/>
          </a:prstGeom>
        </p:spPr>
      </p:pic>
    </p:spTree>
    <p:extLst>
      <p:ext uri="{BB962C8B-B14F-4D97-AF65-F5344CB8AC3E}">
        <p14:creationId xmlns:p14="http://schemas.microsoft.com/office/powerpoint/2010/main" val="14278413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probability distribution?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sp>
        <p:nvSpPr>
          <p:cNvPr id="6" name="Rectangle 5"/>
          <p:cNvSpPr/>
          <p:nvPr/>
        </p:nvSpPr>
        <p:spPr>
          <a:xfrm>
            <a:off x="5172413" y="2965382"/>
            <a:ext cx="2065334" cy="584775"/>
          </a:xfrm>
          <a:prstGeom prst="rect">
            <a:avLst/>
          </a:prstGeom>
        </p:spPr>
        <p:txBody>
          <a:bodyPr wrap="square">
            <a:spAutoFit/>
          </a:bodyPr>
          <a:lstStyle/>
          <a:p>
            <a:r>
              <a:rPr lang="en-US" sz="3200" b="1" dirty="0"/>
              <a:t>pdf</a:t>
            </a:r>
          </a:p>
        </p:txBody>
      </p:sp>
      <p:sp>
        <p:nvSpPr>
          <p:cNvPr id="7" name="Rectangle 6"/>
          <p:cNvSpPr/>
          <p:nvPr/>
        </p:nvSpPr>
        <p:spPr>
          <a:xfrm>
            <a:off x="5172413" y="4755009"/>
            <a:ext cx="957313" cy="584775"/>
          </a:xfrm>
          <a:prstGeom prst="rect">
            <a:avLst/>
          </a:prstGeom>
        </p:spPr>
        <p:txBody>
          <a:bodyPr wrap="none">
            <a:spAutoFit/>
          </a:bodyPr>
          <a:lstStyle/>
          <a:p>
            <a:r>
              <a:rPr lang="en-US" sz="3200" b="1" dirty="0" err="1"/>
              <a:t>pmf</a:t>
            </a:r>
            <a:endParaRPr lang="en-US" sz="3200" b="1" dirty="0"/>
          </a:p>
        </p:txBody>
      </p:sp>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558084"/>
            <a:ext cx="4698404" cy="511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0954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15654" y="1471177"/>
            <a:ext cx="8295697" cy="4373812"/>
          </a:xfrm>
          <a:prstGeom prst="rect">
            <a:avLst/>
          </a:prstGeom>
        </p:spPr>
      </p:pic>
    </p:spTree>
    <p:extLst>
      <p:ext uri="{BB962C8B-B14F-4D97-AF65-F5344CB8AC3E}">
        <p14:creationId xmlns:p14="http://schemas.microsoft.com/office/powerpoint/2010/main" val="14005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Drinks till vomit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061888" y="2354945"/>
            <a:ext cx="6573167" cy="3591426"/>
          </a:xfrm>
          <a:prstGeom prst="rect">
            <a:avLst/>
          </a:prstGeom>
        </p:spPr>
      </p:pic>
      <p:pic>
        <p:nvPicPr>
          <p:cNvPr id="5" name="Picture 4"/>
          <p:cNvPicPr>
            <a:picLocks noChangeAspect="1"/>
          </p:cNvPicPr>
          <p:nvPr/>
        </p:nvPicPr>
        <p:blipFill>
          <a:blip r:embed="rId4"/>
          <a:stretch>
            <a:fillRect/>
          </a:stretch>
        </p:blipFill>
        <p:spPr>
          <a:xfrm>
            <a:off x="6251510" y="615391"/>
            <a:ext cx="2309785" cy="1739554"/>
          </a:xfrm>
          <a:prstGeom prst="rect">
            <a:avLst/>
          </a:prstGeom>
        </p:spPr>
      </p:pic>
      <p:sp>
        <p:nvSpPr>
          <p:cNvPr id="6" name="Rectangle 5"/>
          <p:cNvSpPr/>
          <p:nvPr/>
        </p:nvSpPr>
        <p:spPr>
          <a:xfrm>
            <a:off x="8938727" y="5766318"/>
            <a:ext cx="2239345" cy="369332"/>
          </a:xfrm>
          <a:prstGeom prst="rect">
            <a:avLst/>
          </a:prstGeom>
        </p:spPr>
        <p:txBody>
          <a:bodyPr wrap="square">
            <a:spAutoFit/>
          </a:bodyPr>
          <a:lstStyle/>
          <a:p>
            <a:r>
              <a:rPr lang="en-US" b="1" dirty="0" smtClean="0"/>
              <a:t>Which chart type?</a:t>
            </a:r>
            <a:endParaRPr lang="en-US" b="1" dirty="0"/>
          </a:p>
        </p:txBody>
      </p:sp>
    </p:spTree>
    <p:extLst>
      <p:ext uri="{BB962C8B-B14F-4D97-AF65-F5344CB8AC3E}">
        <p14:creationId xmlns:p14="http://schemas.microsoft.com/office/powerpoint/2010/main" val="168614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44267" y="2481944"/>
            <a:ext cx="10064629" cy="1422982"/>
          </a:xfrm>
          <a:prstGeom prst="rect">
            <a:avLst/>
          </a:prstGeom>
        </p:spPr>
      </p:pic>
    </p:spTree>
    <p:extLst>
      <p:ext uri="{BB962C8B-B14F-4D97-AF65-F5344CB8AC3E}">
        <p14:creationId xmlns:p14="http://schemas.microsoft.com/office/powerpoint/2010/main" val="155508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822712" y="2031689"/>
            <a:ext cx="6003235" cy="4186231"/>
          </a:xfrm>
          <a:prstGeom prst="rect">
            <a:avLst/>
          </a:prstGeom>
        </p:spPr>
      </p:pic>
    </p:spTree>
    <p:extLst>
      <p:ext uri="{BB962C8B-B14F-4D97-AF65-F5344CB8AC3E}">
        <p14:creationId xmlns:p14="http://schemas.microsoft.com/office/powerpoint/2010/main" val="32276004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Content Placeholder 5"/>
          <p:cNvSpPr>
            <a:spLocks noGrp="1"/>
          </p:cNvSpPr>
          <p:nvPr>
            <p:ph sz="half" idx="1"/>
          </p:nvPr>
        </p:nvSpPr>
        <p:spPr/>
        <p:txBody>
          <a:bodyPr/>
          <a:lstStyle/>
          <a:p>
            <a:r>
              <a:rPr lang="en-US" dirty="0" smtClean="0"/>
              <a:t>What can we deduce?</a:t>
            </a:r>
          </a:p>
          <a:p>
            <a:endParaRPr lang="en-US" dirty="0"/>
          </a:p>
          <a:p>
            <a:endParaRPr lang="en-US" dirty="0" smtClean="0"/>
          </a:p>
          <a:p>
            <a:endParaRPr lang="en-US" dirty="0"/>
          </a:p>
          <a:p>
            <a:r>
              <a:rPr lang="en-US" dirty="0" smtClean="0"/>
              <a:t>How is this related to distribution?</a:t>
            </a:r>
            <a:endParaRPr lang="en-US"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3"/>
          <a:stretch>
            <a:fillRect/>
          </a:stretch>
        </p:blipFill>
        <p:spPr>
          <a:xfrm>
            <a:off x="5484800" y="1853248"/>
            <a:ext cx="5804787" cy="4737589"/>
          </a:xfrm>
          <a:prstGeom prst="rect">
            <a:avLst/>
          </a:prstGeom>
        </p:spPr>
      </p:pic>
      <p:sp>
        <p:nvSpPr>
          <p:cNvPr id="8" name="Rectangle 7"/>
          <p:cNvSpPr/>
          <p:nvPr/>
        </p:nvSpPr>
        <p:spPr>
          <a:xfrm>
            <a:off x="8724806" y="3253778"/>
            <a:ext cx="2603598" cy="830997"/>
          </a:xfrm>
          <a:prstGeom prst="rect">
            <a:avLst/>
          </a:prstGeom>
        </p:spPr>
        <p:txBody>
          <a:bodyPr wrap="none">
            <a:spAutoFit/>
          </a:bodyPr>
          <a:lstStyle/>
          <a:p>
            <a:r>
              <a:rPr lang="en-US" sz="2400" b="1" dirty="0">
                <a:solidFill>
                  <a:schemeClr val="bg1"/>
                </a:solidFill>
              </a:rPr>
              <a:t>Probability </a:t>
            </a:r>
            <a:r>
              <a:rPr lang="en-US" sz="2400" b="1" dirty="0" smtClean="0">
                <a:solidFill>
                  <a:schemeClr val="bg1"/>
                </a:solidFill>
              </a:rPr>
              <a:t>mass</a:t>
            </a:r>
          </a:p>
          <a:p>
            <a:r>
              <a:rPr lang="en-US" sz="2400" b="1" dirty="0" smtClean="0">
                <a:solidFill>
                  <a:schemeClr val="bg1"/>
                </a:solidFill>
              </a:rPr>
              <a:t> </a:t>
            </a:r>
            <a:r>
              <a:rPr lang="en-US" sz="2400" b="1" dirty="0">
                <a:solidFill>
                  <a:schemeClr val="bg1"/>
                </a:solidFill>
              </a:rPr>
              <a:t>function</a:t>
            </a:r>
          </a:p>
        </p:txBody>
      </p:sp>
    </p:spTree>
    <p:extLst>
      <p:ext uri="{BB962C8B-B14F-4D97-AF65-F5344CB8AC3E}">
        <p14:creationId xmlns:p14="http://schemas.microsoft.com/office/powerpoint/2010/main" val="1478921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distribution</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25701" y="2056092"/>
            <a:ext cx="9457583" cy="4532550"/>
          </a:xfrm>
          <a:prstGeom prst="rect">
            <a:avLst/>
          </a:prstGeom>
        </p:spPr>
      </p:pic>
      <p:pic>
        <p:nvPicPr>
          <p:cNvPr id="7" name="Picture 6"/>
          <p:cNvPicPr>
            <a:picLocks noChangeAspect="1"/>
          </p:cNvPicPr>
          <p:nvPr/>
        </p:nvPicPr>
        <p:blipFill>
          <a:blip r:embed="rId4"/>
          <a:stretch>
            <a:fillRect/>
          </a:stretch>
        </p:blipFill>
        <p:spPr>
          <a:xfrm>
            <a:off x="5931882" y="3679898"/>
            <a:ext cx="5020376" cy="476316"/>
          </a:xfrm>
          <a:prstGeom prst="rect">
            <a:avLst/>
          </a:prstGeom>
        </p:spPr>
      </p:pic>
    </p:spTree>
    <p:extLst>
      <p:ext uri="{BB962C8B-B14F-4D97-AF65-F5344CB8AC3E}">
        <p14:creationId xmlns:p14="http://schemas.microsoft.com/office/powerpoint/2010/main" val="208426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452447" y="2504946"/>
            <a:ext cx="9351710" cy="2402956"/>
          </a:xfrm>
          <a:prstGeom prst="rect">
            <a:avLst/>
          </a:prstGeom>
        </p:spPr>
      </p:pic>
    </p:spTree>
    <p:extLst>
      <p:ext uri="{BB962C8B-B14F-4D97-AF65-F5344CB8AC3E}">
        <p14:creationId xmlns:p14="http://schemas.microsoft.com/office/powerpoint/2010/main" val="9385960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919719" y="2395393"/>
            <a:ext cx="8131115" cy="3860944"/>
          </a:xfrm>
          <a:prstGeom prst="rect">
            <a:avLst/>
          </a:prstGeom>
        </p:spPr>
      </p:pic>
    </p:spTree>
    <p:extLst>
      <p:ext uri="{BB962C8B-B14F-4D97-AF65-F5344CB8AC3E}">
        <p14:creationId xmlns:p14="http://schemas.microsoft.com/office/powerpoint/2010/main" val="20500819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479452" y="1792936"/>
            <a:ext cx="9231013" cy="5010849"/>
          </a:xfrm>
          <a:prstGeom prst="rect">
            <a:avLst/>
          </a:prstGeom>
        </p:spPr>
      </p:pic>
    </p:spTree>
    <p:extLst>
      <p:ext uri="{BB962C8B-B14F-4D97-AF65-F5344CB8AC3E}">
        <p14:creationId xmlns:p14="http://schemas.microsoft.com/office/powerpoint/2010/main" val="12284233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655689" y="2056092"/>
            <a:ext cx="8878539" cy="4382112"/>
          </a:xfrm>
          <a:prstGeom prst="rect">
            <a:avLst/>
          </a:prstGeom>
        </p:spPr>
      </p:pic>
    </p:spTree>
    <p:extLst>
      <p:ext uri="{BB962C8B-B14F-4D97-AF65-F5344CB8AC3E}">
        <p14:creationId xmlns:p14="http://schemas.microsoft.com/office/powerpoint/2010/main" val="1302581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565189" y="2056092"/>
            <a:ext cx="9059539" cy="4601217"/>
          </a:xfrm>
          <a:prstGeom prst="rect">
            <a:avLst/>
          </a:prstGeom>
        </p:spPr>
      </p:pic>
    </p:spTree>
    <p:extLst>
      <p:ext uri="{BB962C8B-B14F-4D97-AF65-F5344CB8AC3E}">
        <p14:creationId xmlns:p14="http://schemas.microsoft.com/office/powerpoint/2010/main" val="17628199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of graph?</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76023" y="2056092"/>
            <a:ext cx="11273247" cy="4552122"/>
          </a:xfrm>
          <a:prstGeom prst="rect">
            <a:avLst/>
          </a:prstGeom>
        </p:spPr>
      </p:pic>
      <p:sp>
        <p:nvSpPr>
          <p:cNvPr id="6" name="Rectangle 5"/>
          <p:cNvSpPr/>
          <p:nvPr/>
        </p:nvSpPr>
        <p:spPr>
          <a:xfrm>
            <a:off x="9442174" y="5550212"/>
            <a:ext cx="2484784" cy="646331"/>
          </a:xfrm>
          <a:prstGeom prst="rect">
            <a:avLst/>
          </a:prstGeom>
        </p:spPr>
        <p:txBody>
          <a:bodyPr wrap="square">
            <a:spAutoFit/>
          </a:bodyPr>
          <a:lstStyle/>
          <a:p>
            <a:r>
              <a:rPr lang="en-US" b="1" dirty="0">
                <a:solidFill>
                  <a:schemeClr val="bg1"/>
                </a:solidFill>
              </a:rPr>
              <a:t>Describe the </a:t>
            </a:r>
            <a:r>
              <a:rPr lang="en-US" b="1" dirty="0" smtClean="0">
                <a:solidFill>
                  <a:schemeClr val="bg1"/>
                </a:solidFill>
              </a:rPr>
              <a:t>graph</a:t>
            </a:r>
          </a:p>
          <a:p>
            <a:r>
              <a:rPr lang="en-US" b="1" dirty="0" smtClean="0">
                <a:solidFill>
                  <a:schemeClr val="bg1"/>
                </a:solidFill>
              </a:rPr>
              <a:t> </a:t>
            </a:r>
            <a:r>
              <a:rPr lang="en-US" b="1" dirty="0">
                <a:solidFill>
                  <a:schemeClr val="bg1"/>
                </a:solidFill>
              </a:rPr>
              <a:t>in plain terms</a:t>
            </a:r>
          </a:p>
        </p:txBody>
      </p:sp>
    </p:spTree>
    <p:extLst>
      <p:ext uri="{BB962C8B-B14F-4D97-AF65-F5344CB8AC3E}">
        <p14:creationId xmlns:p14="http://schemas.microsoft.com/office/powerpoint/2010/main" val="9377735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12920" y="2056092"/>
            <a:ext cx="10374079" cy="4435147"/>
          </a:xfrm>
          <a:prstGeom prst="rect">
            <a:avLst/>
          </a:prstGeom>
        </p:spPr>
      </p:pic>
      <p:sp>
        <p:nvSpPr>
          <p:cNvPr id="6" name="Rectangle 5"/>
          <p:cNvSpPr/>
          <p:nvPr/>
        </p:nvSpPr>
        <p:spPr>
          <a:xfrm>
            <a:off x="9199330" y="5132769"/>
            <a:ext cx="1787669" cy="369332"/>
          </a:xfrm>
          <a:prstGeom prst="rect">
            <a:avLst/>
          </a:prstGeom>
        </p:spPr>
        <p:txBody>
          <a:bodyPr wrap="none">
            <a:spAutoFit/>
          </a:bodyPr>
          <a:lstStyle/>
          <a:p>
            <a:r>
              <a:rPr lang="en-US" b="1" dirty="0">
                <a:solidFill>
                  <a:srgbClr val="FF0000"/>
                </a:solidFill>
              </a:rPr>
              <a:t>Pick at random?</a:t>
            </a:r>
          </a:p>
        </p:txBody>
      </p:sp>
    </p:spTree>
    <p:extLst>
      <p:ext uri="{BB962C8B-B14F-4D97-AF65-F5344CB8AC3E}">
        <p14:creationId xmlns:p14="http://schemas.microsoft.com/office/powerpoint/2010/main" val="21314465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12920" y="2056092"/>
            <a:ext cx="10374079" cy="4435147"/>
          </a:xfrm>
          <a:prstGeom prst="rect">
            <a:avLst/>
          </a:prstGeom>
        </p:spPr>
      </p:pic>
      <p:sp>
        <p:nvSpPr>
          <p:cNvPr id="6" name="Rectangle 5"/>
          <p:cNvSpPr/>
          <p:nvPr/>
        </p:nvSpPr>
        <p:spPr>
          <a:xfrm>
            <a:off x="9199330" y="5132769"/>
            <a:ext cx="1843774" cy="369332"/>
          </a:xfrm>
          <a:prstGeom prst="rect">
            <a:avLst/>
          </a:prstGeom>
        </p:spPr>
        <p:txBody>
          <a:bodyPr wrap="none">
            <a:spAutoFit/>
          </a:bodyPr>
          <a:lstStyle/>
          <a:p>
            <a:r>
              <a:rPr lang="en-US" b="1" dirty="0" smtClean="0">
                <a:solidFill>
                  <a:srgbClr val="FF0000"/>
                </a:solidFill>
              </a:rPr>
              <a:t>Smaller bin size?</a:t>
            </a:r>
            <a:endParaRPr lang="en-US" b="1" dirty="0">
              <a:solidFill>
                <a:srgbClr val="FF0000"/>
              </a:solidFill>
            </a:endParaRPr>
          </a:p>
        </p:txBody>
      </p:sp>
    </p:spTree>
    <p:extLst>
      <p:ext uri="{BB962C8B-B14F-4D97-AF65-F5344CB8AC3E}">
        <p14:creationId xmlns:p14="http://schemas.microsoft.com/office/powerpoint/2010/main" val="25600714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11335</TotalTime>
  <Words>4242</Words>
  <Application>Microsoft Office PowerPoint</Application>
  <PresentationFormat>Widescreen</PresentationFormat>
  <Paragraphs>805</Paragraphs>
  <Slides>196</Slides>
  <Notes>129</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196</vt:i4>
      </vt:variant>
    </vt:vector>
  </HeadingPairs>
  <TitlesOfParts>
    <vt:vector size="204" baseType="lpstr">
      <vt:lpstr>Arial</vt:lpstr>
      <vt:lpstr>Calibri</vt:lpstr>
      <vt:lpstr>charter</vt:lpstr>
      <vt:lpstr>Corbel</vt:lpstr>
      <vt:lpstr>lyon text</vt:lpstr>
      <vt:lpstr>Tahoma</vt:lpstr>
      <vt:lpstr>Wingdings</vt:lpstr>
      <vt:lpstr>3_Banded</vt:lpstr>
      <vt:lpstr>Data Analyst Nanodegree </vt:lpstr>
      <vt:lpstr>Slack / SUPPORT  / REPOs</vt:lpstr>
      <vt:lpstr>Agenda</vt:lpstr>
      <vt:lpstr>Conduct a study!</vt:lpstr>
      <vt:lpstr>What u think?</vt:lpstr>
      <vt:lpstr>Trust  </vt:lpstr>
      <vt:lpstr>What is bias?</vt:lpstr>
      <vt:lpstr>PowerPoint Presentation</vt:lpstr>
      <vt:lpstr>PowerPoint Presentation</vt:lpstr>
      <vt:lpstr>PowerPoint Presentation</vt:lpstr>
      <vt:lpstr>Bias/variance?   Over or under?</vt:lpstr>
      <vt:lpstr>Indoor?</vt:lpstr>
      <vt:lpstr>Questions to ask?</vt:lpstr>
      <vt:lpstr>conclusion</vt:lpstr>
      <vt:lpstr>PowerPoint Presentation</vt:lpstr>
      <vt:lpstr>Undercoverage bias</vt:lpstr>
      <vt:lpstr>Solution</vt:lpstr>
      <vt:lpstr>Now fixed?</vt:lpstr>
      <vt:lpstr>Grocery frequent visits</vt:lpstr>
      <vt:lpstr>PowerPoint Presentation</vt:lpstr>
      <vt:lpstr>How to solve?</vt:lpstr>
      <vt:lpstr>No Solution  </vt:lpstr>
      <vt:lpstr>No Solution  </vt:lpstr>
      <vt:lpstr>PowerPoint Presentation</vt:lpstr>
      <vt:lpstr>Biased conclusions</vt:lpstr>
      <vt:lpstr>Information vs selection</vt:lpstr>
      <vt:lpstr>Conclusion about population?</vt:lpstr>
      <vt:lpstr>Conclusion about population?</vt:lpstr>
      <vt:lpstr>Business Insider</vt:lpstr>
      <vt:lpstr>What is the problem?</vt:lpstr>
      <vt:lpstr>Most common</vt:lpstr>
      <vt:lpstr>Reporting bias</vt:lpstr>
      <vt:lpstr>When reporting bias happens? </vt:lpstr>
      <vt:lpstr>Is the study worthless?</vt:lpstr>
      <vt:lpstr>Is the study worthless?</vt:lpstr>
      <vt:lpstr>PowerPoint Presentation</vt:lpstr>
      <vt:lpstr>PowerPoint Presentation</vt:lpstr>
      <vt:lpstr>N = 30  friends</vt:lpstr>
      <vt:lpstr>PowerPoint Presentation</vt:lpstr>
      <vt:lpstr>Basics </vt:lpstr>
      <vt:lpstr>How many options?</vt:lpstr>
      <vt:lpstr>How many options?</vt:lpstr>
      <vt:lpstr>How many options?</vt:lpstr>
      <vt:lpstr>How many options?</vt:lpstr>
      <vt:lpstr>Counting basics </vt:lpstr>
      <vt:lpstr>Complement </vt:lpstr>
      <vt:lpstr>PowerPoint Presentation</vt:lpstr>
      <vt:lpstr>PowerPoint Presentation</vt:lpstr>
      <vt:lpstr>approaches to probability</vt:lpstr>
      <vt:lpstr>counting</vt:lpstr>
      <vt:lpstr>Counting stuff</vt:lpstr>
      <vt:lpstr>وفجأة ....</vt:lpstr>
      <vt:lpstr>counting</vt:lpstr>
      <vt:lpstr>Real life</vt:lpstr>
      <vt:lpstr>Real life</vt:lpstr>
      <vt:lpstr>approaches to probability</vt:lpstr>
      <vt:lpstr>Counting vs distribution?</vt:lpstr>
      <vt:lpstr>Counting !!</vt:lpstr>
      <vt:lpstr>Counting !!</vt:lpstr>
      <vt:lpstr>assumptions</vt:lpstr>
      <vt:lpstr>Back to problem!</vt:lpstr>
      <vt:lpstr>Birthday DENOMINATOR</vt:lpstr>
      <vt:lpstr>Birthday DENOMINATOR</vt:lpstr>
      <vt:lpstr>Birthday DENOMINATOR</vt:lpstr>
      <vt:lpstr>Birthday DENOMINATOR</vt:lpstr>
      <vt:lpstr>Birthday NUMERATOR</vt:lpstr>
      <vt:lpstr>Birthday NUMERATOR</vt:lpstr>
      <vt:lpstr>THE TRICK!</vt:lpstr>
      <vt:lpstr>NUMERATOR</vt:lpstr>
      <vt:lpstr>NUMERATOR</vt:lpstr>
      <vt:lpstr>What we want?</vt:lpstr>
      <vt:lpstr>What we want!</vt:lpstr>
      <vt:lpstr>conclusion</vt:lpstr>
      <vt:lpstr>Different N </vt:lpstr>
      <vt:lpstr>IS THIS THE BEST SOLUTION?</vt:lpstr>
      <vt:lpstr>IS THIS THE BEST SOLUTION?</vt:lpstr>
      <vt:lpstr>Life insurance data (480,040) </vt:lpstr>
      <vt:lpstr>By month</vt:lpstr>
      <vt:lpstr>PowerPoint Presentation</vt:lpstr>
      <vt:lpstr>End of counting</vt:lpstr>
      <vt:lpstr>Welcome to distribution </vt:lpstr>
      <vt:lpstr>How to solve with combinatorics</vt:lpstr>
      <vt:lpstr>Truth table?</vt:lpstr>
      <vt:lpstr>Welcome to distributions</vt:lpstr>
      <vt:lpstr>Binomial distribution</vt:lpstr>
      <vt:lpstr>What’s a probability distribution?</vt:lpstr>
      <vt:lpstr>Distribution </vt:lpstr>
      <vt:lpstr>Drinks till vomit</vt:lpstr>
      <vt:lpstr>Distribution </vt:lpstr>
      <vt:lpstr>PowerPoint Presentation</vt:lpstr>
      <vt:lpstr>Welcome to distribution</vt:lpstr>
      <vt:lpstr>More info?</vt:lpstr>
      <vt:lpstr>Theme </vt:lpstr>
      <vt:lpstr>PowerPoint Presentation</vt:lpstr>
      <vt:lpstr>PowerPoint Presentation</vt:lpstr>
      <vt:lpstr>PowerPoint Presentation</vt:lpstr>
      <vt:lpstr>Name of graph?</vt:lpstr>
      <vt:lpstr>PowerPoint Presentation</vt:lpstr>
      <vt:lpstr>PowerPoint Presentation</vt:lpstr>
      <vt:lpstr>More precise?</vt:lpstr>
      <vt:lpstr>Even smaller?</vt:lpstr>
      <vt:lpstr>approximation</vt:lpstr>
      <vt:lpstr>No benefit yet</vt:lpstr>
      <vt:lpstr>solution</vt:lpstr>
      <vt:lpstr>PowerPoint Presentation</vt:lpstr>
      <vt:lpstr>PowerPoint Presentation</vt:lpstr>
      <vt:lpstr>How to choose?</vt:lpstr>
      <vt:lpstr>Pause a minute</vt:lpstr>
      <vt:lpstr>Pause a minute</vt:lpstr>
      <vt:lpstr>Is the study worthless?</vt:lpstr>
      <vt:lpstr>How to choose?</vt:lpstr>
      <vt:lpstr>لولو من أبولو </vt:lpstr>
      <vt:lpstr>It differs</vt:lpstr>
      <vt:lpstr>Choosing Your Distribution</vt:lpstr>
      <vt:lpstr>Which distribution?</vt:lpstr>
      <vt:lpstr>Popular distributions </vt:lpstr>
      <vt:lpstr>Why do I need a distribution?</vt:lpstr>
      <vt:lpstr>Why wait? </vt:lpstr>
      <vt:lpstr>Without parameters </vt:lpstr>
      <vt:lpstr>لولو من أبولو </vt:lpstr>
      <vt:lpstr>Normal distribution</vt:lpstr>
      <vt:lpstr>Pause a minute</vt:lpstr>
      <vt:lpstr>More info?</vt:lpstr>
      <vt:lpstr>Theme </vt:lpstr>
      <vt:lpstr>Conditional probability</vt:lpstr>
      <vt:lpstr>PowerPoint Presentation</vt:lpstr>
      <vt:lpstr>PowerPoint Presentation</vt:lpstr>
      <vt:lpstr>PowerPoint Presentation</vt:lpstr>
      <vt:lpstr>PowerPoint Presentation</vt:lpstr>
      <vt:lpstr>PowerPoint Presentation</vt:lpstr>
      <vt:lpstr>How common is the disease?</vt:lpstr>
      <vt:lpstr>PowerPoint Presentation</vt:lpstr>
      <vt:lpstr>Is this good?</vt:lpstr>
      <vt:lpstr>PowerPoint Presentation</vt:lpstr>
      <vt:lpstr>PowerPoint Presentation</vt:lpstr>
      <vt:lpstr>Quick refreshment </vt:lpstr>
      <vt:lpstr>Types of probability </vt:lpstr>
      <vt:lpstr>PowerPoint Presentation</vt:lpstr>
      <vt:lpstr>The link</vt:lpstr>
      <vt:lpstr>What’s the joint probability</vt:lpstr>
      <vt:lpstr>Solution</vt:lpstr>
      <vt:lpstr>Solution</vt:lpstr>
      <vt:lpstr>OR Rule</vt:lpstr>
      <vt:lpstr>Problem</vt:lpstr>
      <vt:lpstr>Solution</vt:lpstr>
      <vt:lpstr>Want to learn more?</vt:lpstr>
      <vt:lpstr>PowerPoint Presentation</vt:lpstr>
      <vt:lpstr>Importance of distribution  or conditional probability</vt:lpstr>
      <vt:lpstr>PowerPoint Presentation</vt:lpstr>
      <vt:lpstr>Heart of bayes theorem?</vt:lpstr>
      <vt:lpstr>مدينة السمبلاوين </vt:lpstr>
      <vt:lpstr>Hit and run</vt:lpstr>
      <vt:lpstr>Probability that hit was by green car?</vt:lpstr>
      <vt:lpstr>Base rate neglect </vt:lpstr>
      <vt:lpstr>Rule 1</vt:lpstr>
      <vt:lpstr>Breakout room</vt:lpstr>
      <vt:lpstr>PowerPoint Presentation</vt:lpstr>
      <vt:lpstr>PowerPoint Presentation</vt:lpstr>
      <vt:lpstr>Should have this effect</vt:lpstr>
      <vt:lpstr>PowerPoint Presentation</vt:lpstr>
      <vt:lpstr>PowerPoint Presentation</vt:lpstr>
      <vt:lpstr>The question is:</vt:lpstr>
      <vt:lpstr>How to deal with info?</vt:lpstr>
      <vt:lpstr>PowerPoint Presentation</vt:lpstr>
      <vt:lpstr>What if not jealous? </vt:lpstr>
      <vt:lpstr>Update rationally </vt:lpstr>
      <vt:lpstr>Rule 2</vt:lpstr>
      <vt:lpstr>PowerPoint Presentation</vt:lpstr>
      <vt:lpstr>What u think?</vt:lpstr>
      <vt:lpstr>New data</vt:lpstr>
      <vt:lpstr>Update a bit!</vt:lpstr>
      <vt:lpstr>More and more info?</vt:lpstr>
      <vt:lpstr>3 rules </vt:lpstr>
      <vt:lpstr>Want more info?</vt:lpstr>
      <vt:lpstr>Heart of bayes’ theorem?</vt:lpstr>
      <vt:lpstr>PowerPoint Presentation</vt:lpstr>
      <vt:lpstr>Maybe we differ </vt:lpstr>
      <vt:lpstr>bayes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Love redundancy   </vt:lpstr>
      <vt:lpstr>More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628</cp:revision>
  <dcterms:created xsi:type="dcterms:W3CDTF">2021-02-25T12:40:45Z</dcterms:created>
  <dcterms:modified xsi:type="dcterms:W3CDTF">2021-08-25T15:45:06Z</dcterms:modified>
</cp:coreProperties>
</file>